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</p:sldMasterIdLst>
  <p:notesMasterIdLst>
    <p:notesMasterId r:id="rId19"/>
  </p:notesMasterIdLst>
  <p:sldIdLst>
    <p:sldId id="285" r:id="rId3"/>
    <p:sldId id="295" r:id="rId4"/>
    <p:sldId id="268" r:id="rId5"/>
    <p:sldId id="291" r:id="rId6"/>
    <p:sldId id="270" r:id="rId7"/>
    <p:sldId id="271" r:id="rId8"/>
    <p:sldId id="272" r:id="rId9"/>
    <p:sldId id="293" r:id="rId10"/>
    <p:sldId id="273" r:id="rId11"/>
    <p:sldId id="274" r:id="rId12"/>
    <p:sldId id="287" r:id="rId13"/>
    <p:sldId id="288" r:id="rId14"/>
    <p:sldId id="296" r:id="rId15"/>
    <p:sldId id="289" r:id="rId16"/>
    <p:sldId id="266" r:id="rId17"/>
    <p:sldId id="294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4970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104" y="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28A05-9D72-42DE-9A79-825937831A50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A7E02-84FE-4758-A4D3-3736F08D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74-D13A-443E-AAA1-15F351F1764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1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74-D13A-443E-AAA1-15F351F176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1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74-D13A-443E-AAA1-15F351F1764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Census work: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Build technology tools with input and feedback from US Census Bureau; Census Accelerator program participant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Enabled 9 cities and counties to launch their first community based address canvassing survey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Fielded 1,000+ volunteers and government staff and over 40 CBO’s to submit 15K records of so-called “unconventional housing units”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Census Solutions Workshop partner: recent workshops in Silicon Valley, New York, King, and Salt Lake Counties</a:t>
            </a:r>
            <a:endParaRPr/>
          </a:p>
        </p:txBody>
      </p:sp>
      <p:sp>
        <p:nvSpPr>
          <p:cNvPr id="789" name="Google Shape;7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74-D13A-443E-AAA1-15F351F176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74-D13A-443E-AAA1-15F351F1764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support@communityconnectlabs.com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mailto:support@communityconnectlabs.com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;p2"/>
          <p:cNvSpPr txBox="1">
            <a:spLocks noGrp="1"/>
          </p:cNvSpPr>
          <p:nvPr>
            <p:ph type="ctrTitle"/>
          </p:nvPr>
        </p:nvSpPr>
        <p:spPr>
          <a:xfrm>
            <a:off x="545604" y="2081727"/>
            <a:ext cx="8767189" cy="189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5604" y="3975566"/>
            <a:ext cx="8767189" cy="103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4" y="1332897"/>
            <a:ext cx="2825823" cy="7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43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98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7151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56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60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92;p12"/>
          <p:cNvSpPr txBox="1">
            <a:spLocks noGrp="1"/>
          </p:cNvSpPr>
          <p:nvPr>
            <p:ph type="title"/>
          </p:nvPr>
        </p:nvSpPr>
        <p:spPr>
          <a:xfrm>
            <a:off x="2023355" y="2295735"/>
            <a:ext cx="5859293" cy="177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Avenir"/>
              <a:buNone/>
              <a:defRPr sz="2925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023355" y="4136626"/>
            <a:ext cx="5859293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72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98;p13"/>
          <p:cNvSpPr txBox="1">
            <a:spLocks noGrp="1"/>
          </p:cNvSpPr>
          <p:nvPr>
            <p:ph type="title"/>
          </p:nvPr>
        </p:nvSpPr>
        <p:spPr>
          <a:xfrm>
            <a:off x="1501708" y="2620311"/>
            <a:ext cx="69025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Avenir"/>
              <a:buNone/>
              <a:defRPr sz="3250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40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04;p14"/>
          <p:cNvSpPr txBox="1">
            <a:spLocks noGrp="1"/>
          </p:cNvSpPr>
          <p:nvPr>
            <p:ph type="title"/>
          </p:nvPr>
        </p:nvSpPr>
        <p:spPr>
          <a:xfrm>
            <a:off x="6807742" y="647227"/>
            <a:ext cx="2417222" cy="422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108;p14"/>
          <p:cNvSpPr>
            <a:spLocks noGrp="1"/>
          </p:cNvSpPr>
          <p:nvPr>
            <p:ph type="pic" idx="2"/>
          </p:nvPr>
        </p:nvSpPr>
        <p:spPr>
          <a:xfrm>
            <a:off x="2" y="0"/>
            <a:ext cx="65627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35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04;p14"/>
          <p:cNvSpPr txBox="1">
            <a:spLocks noGrp="1"/>
          </p:cNvSpPr>
          <p:nvPr>
            <p:ph type="title"/>
          </p:nvPr>
        </p:nvSpPr>
        <p:spPr>
          <a:xfrm>
            <a:off x="3126583" y="647234"/>
            <a:ext cx="6098381" cy="87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108;p14"/>
          <p:cNvSpPr>
            <a:spLocks noGrp="1"/>
          </p:cNvSpPr>
          <p:nvPr>
            <p:ph type="pic" idx="2"/>
          </p:nvPr>
        </p:nvSpPr>
        <p:spPr>
          <a:xfrm>
            <a:off x="3" y="0"/>
            <a:ext cx="25693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26582" y="1609727"/>
            <a:ext cx="6098380" cy="4076700"/>
          </a:xfrm>
        </p:spPr>
        <p:txBody>
          <a:bodyPr lIns="0" rIns="0">
            <a:normAutofit/>
          </a:bodyPr>
          <a:lstStyle>
            <a:lvl1pPr marL="222906" indent="-185755">
              <a:lnSpc>
                <a:spcPct val="100000"/>
              </a:lnSpc>
              <a:spcBef>
                <a:spcPts val="975"/>
              </a:spcBef>
              <a:buFont typeface="Courier New" panose="02070309020205020404" pitchFamily="49" charset="0"/>
              <a:buChar char="o"/>
              <a:defRPr sz="1625">
                <a:solidFill>
                  <a:schemeClr val="tx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9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;p14"/>
          <p:cNvSpPr>
            <a:spLocks noGrp="1"/>
          </p:cNvSpPr>
          <p:nvPr>
            <p:ph type="pic" idx="2"/>
          </p:nvPr>
        </p:nvSpPr>
        <p:spPr>
          <a:xfrm>
            <a:off x="6677145" y="0"/>
            <a:ext cx="322141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2433" y="6356358"/>
            <a:ext cx="3343275" cy="365125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95669" y="6356358"/>
            <a:ext cx="385373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40" y="365131"/>
            <a:ext cx="50869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40" y="1690690"/>
            <a:ext cx="5086933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bg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68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1;p15"/>
          <p:cNvSpPr>
            <a:spLocks noGrp="1"/>
          </p:cNvSpPr>
          <p:nvPr>
            <p:ph type="pic" idx="2"/>
          </p:nvPr>
        </p:nvSpPr>
        <p:spPr>
          <a:xfrm>
            <a:off x="4416427" y="0"/>
            <a:ext cx="54895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Google Shape;110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52772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041" y="1219202"/>
            <a:ext cx="3529013" cy="5000625"/>
          </a:xfrm>
        </p:spPr>
        <p:txBody>
          <a:bodyPr lIns="0" rIns="0">
            <a:normAutofit/>
          </a:bodyPr>
          <a:lstStyle>
            <a:lvl1pPr marL="222906" indent="-185755">
              <a:lnSpc>
                <a:spcPct val="100000"/>
              </a:lnSpc>
              <a:buFont typeface="Courier New" panose="02070309020205020404" pitchFamily="49" charset="0"/>
              <a:buChar char="o"/>
              <a:defRPr sz="1625">
                <a:solidFill>
                  <a:schemeClr val="tx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3"/>
          <p:cNvSpPr txBox="1">
            <a:spLocks noGrp="1"/>
          </p:cNvSpPr>
          <p:nvPr>
            <p:ph type="ctrTitle"/>
          </p:nvPr>
        </p:nvSpPr>
        <p:spPr>
          <a:xfrm>
            <a:off x="545604" y="2001520"/>
            <a:ext cx="8767189" cy="161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545604" y="3664289"/>
            <a:ext cx="8767189" cy="107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037" y="1564060"/>
            <a:ext cx="1650838" cy="437460"/>
          </a:xfrm>
          <a:prstGeom prst="rect">
            <a:avLst/>
          </a:prstGeom>
        </p:spPr>
      </p:pic>
      <p:pic>
        <p:nvPicPr>
          <p:cNvPr id="8" name="Google Shape;25;p3"/>
          <p:cNvPicPr preferRelativeResize="0"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04" y="1564062"/>
            <a:ext cx="2072249" cy="43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7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10;p15"/>
          <p:cNvSpPr txBox="1">
            <a:spLocks noGrp="1"/>
          </p:cNvSpPr>
          <p:nvPr>
            <p:ph type="title"/>
          </p:nvPr>
        </p:nvSpPr>
        <p:spPr>
          <a:xfrm>
            <a:off x="682328" y="690880"/>
            <a:ext cx="352772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041" y="1452880"/>
            <a:ext cx="3529013" cy="4766944"/>
          </a:xfrm>
        </p:spPr>
        <p:txBody>
          <a:bodyPr lIns="0" rIns="0">
            <a:normAutofit/>
          </a:bodyPr>
          <a:lstStyle>
            <a:lvl1pPr marL="222906" indent="-185755">
              <a:lnSpc>
                <a:spcPct val="100000"/>
              </a:lnSpc>
              <a:spcBef>
                <a:spcPts val="975"/>
              </a:spcBef>
              <a:buFont typeface="Courier New" panose="02070309020205020404" pitchFamily="49" charset="0"/>
              <a:buChar char="o"/>
              <a:defRPr sz="1625">
                <a:solidFill>
                  <a:schemeClr val="tx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474211" y="640081"/>
            <a:ext cx="5431789" cy="53746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6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5131858" y="1690688"/>
            <a:ext cx="4093105" cy="4529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81040" y="1690688"/>
            <a:ext cx="4237567" cy="4529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8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7;p16"/>
          <p:cNvSpPr>
            <a:spLocks noGrp="1"/>
          </p:cNvSpPr>
          <p:nvPr>
            <p:ph type="pic" idx="2"/>
          </p:nvPr>
        </p:nvSpPr>
        <p:spPr>
          <a:xfrm>
            <a:off x="1" y="0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78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25;p17"/>
          <p:cNvSpPr>
            <a:spLocks noGrp="1"/>
          </p:cNvSpPr>
          <p:nvPr>
            <p:ph type="pic" idx="2"/>
          </p:nvPr>
        </p:nvSpPr>
        <p:spPr>
          <a:xfrm>
            <a:off x="696047" y="1544770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426959" y="1525314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Google Shape;127;p17"/>
          <p:cNvSpPr txBox="1">
            <a:spLocks noGrp="1"/>
          </p:cNvSpPr>
          <p:nvPr>
            <p:ph type="body" idx="3"/>
          </p:nvPr>
        </p:nvSpPr>
        <p:spPr>
          <a:xfrm>
            <a:off x="2426959" y="1969021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8" name="Google Shape;125;p17"/>
          <p:cNvSpPr>
            <a:spLocks noGrp="1"/>
          </p:cNvSpPr>
          <p:nvPr>
            <p:ph type="pic" idx="13"/>
          </p:nvPr>
        </p:nvSpPr>
        <p:spPr>
          <a:xfrm>
            <a:off x="5170360" y="1544770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126;p17"/>
          <p:cNvSpPr txBox="1">
            <a:spLocks noGrp="1"/>
          </p:cNvSpPr>
          <p:nvPr>
            <p:ph type="body" idx="14"/>
          </p:nvPr>
        </p:nvSpPr>
        <p:spPr>
          <a:xfrm>
            <a:off x="6901268" y="1525314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127;p17"/>
          <p:cNvSpPr txBox="1">
            <a:spLocks noGrp="1"/>
          </p:cNvSpPr>
          <p:nvPr>
            <p:ph type="body" idx="15"/>
          </p:nvPr>
        </p:nvSpPr>
        <p:spPr>
          <a:xfrm>
            <a:off x="6901268" y="1969021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Google Shape;125;p17"/>
          <p:cNvSpPr>
            <a:spLocks noGrp="1"/>
          </p:cNvSpPr>
          <p:nvPr>
            <p:ph type="pic" idx="16"/>
          </p:nvPr>
        </p:nvSpPr>
        <p:spPr>
          <a:xfrm>
            <a:off x="696047" y="4036949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6;p17"/>
          <p:cNvSpPr txBox="1">
            <a:spLocks noGrp="1"/>
          </p:cNvSpPr>
          <p:nvPr>
            <p:ph type="body" idx="17"/>
          </p:nvPr>
        </p:nvSpPr>
        <p:spPr>
          <a:xfrm>
            <a:off x="2426959" y="4017493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127;p17"/>
          <p:cNvSpPr txBox="1">
            <a:spLocks noGrp="1"/>
          </p:cNvSpPr>
          <p:nvPr>
            <p:ph type="body" idx="18"/>
          </p:nvPr>
        </p:nvSpPr>
        <p:spPr>
          <a:xfrm>
            <a:off x="2426959" y="4461200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4" name="Google Shape;125;p17"/>
          <p:cNvSpPr>
            <a:spLocks noGrp="1"/>
          </p:cNvSpPr>
          <p:nvPr>
            <p:ph type="pic" idx="19"/>
          </p:nvPr>
        </p:nvSpPr>
        <p:spPr>
          <a:xfrm>
            <a:off x="5170360" y="4036949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26;p17"/>
          <p:cNvSpPr txBox="1">
            <a:spLocks noGrp="1"/>
          </p:cNvSpPr>
          <p:nvPr>
            <p:ph type="body" idx="20"/>
          </p:nvPr>
        </p:nvSpPr>
        <p:spPr>
          <a:xfrm>
            <a:off x="6901268" y="4017493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127;p17"/>
          <p:cNvSpPr txBox="1">
            <a:spLocks noGrp="1"/>
          </p:cNvSpPr>
          <p:nvPr>
            <p:ph type="body" idx="21"/>
          </p:nvPr>
        </p:nvSpPr>
        <p:spPr>
          <a:xfrm>
            <a:off x="6901268" y="4461200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7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28"/>
            <a:ext cx="8543925" cy="10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30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atures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777360"/>
            <a:ext cx="2476500" cy="2388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76500" y="1391734"/>
            <a:ext cx="2476500" cy="2388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3001" y="3777360"/>
            <a:ext cx="2476500" cy="238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429501" y="1391734"/>
            <a:ext cx="2476500" cy="2388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9" name="Google Shape;145;p18"/>
          <p:cNvSpPr txBox="1">
            <a:spLocks noGrp="1"/>
          </p:cNvSpPr>
          <p:nvPr>
            <p:ph type="body" idx="5"/>
          </p:nvPr>
        </p:nvSpPr>
        <p:spPr>
          <a:xfrm>
            <a:off x="2664876" y="160506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146;p18"/>
          <p:cNvSpPr txBox="1">
            <a:spLocks noGrp="1"/>
          </p:cNvSpPr>
          <p:nvPr>
            <p:ph type="body" idx="6"/>
          </p:nvPr>
        </p:nvSpPr>
        <p:spPr>
          <a:xfrm>
            <a:off x="2664876" y="1989533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1391734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476500" y="3777360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953001" y="1391734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429501" y="3777360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Google Shape;145;p18"/>
          <p:cNvSpPr txBox="1">
            <a:spLocks noGrp="1"/>
          </p:cNvSpPr>
          <p:nvPr>
            <p:ph type="body" idx="22"/>
          </p:nvPr>
        </p:nvSpPr>
        <p:spPr>
          <a:xfrm>
            <a:off x="175861" y="397188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146;p18"/>
          <p:cNvSpPr txBox="1">
            <a:spLocks noGrp="1"/>
          </p:cNvSpPr>
          <p:nvPr>
            <p:ph type="body" idx="23"/>
          </p:nvPr>
        </p:nvSpPr>
        <p:spPr>
          <a:xfrm>
            <a:off x="175861" y="4356352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7" name="Google Shape;145;p18"/>
          <p:cNvSpPr txBox="1">
            <a:spLocks noGrp="1"/>
          </p:cNvSpPr>
          <p:nvPr>
            <p:ph type="body" idx="24"/>
          </p:nvPr>
        </p:nvSpPr>
        <p:spPr>
          <a:xfrm>
            <a:off x="5128861" y="397188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8" name="Google Shape;146;p18"/>
          <p:cNvSpPr txBox="1">
            <a:spLocks noGrp="1"/>
          </p:cNvSpPr>
          <p:nvPr>
            <p:ph type="body" idx="25"/>
          </p:nvPr>
        </p:nvSpPr>
        <p:spPr>
          <a:xfrm>
            <a:off x="5128861" y="4356352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9" name="Google Shape;145;p18"/>
          <p:cNvSpPr txBox="1">
            <a:spLocks noGrp="1"/>
          </p:cNvSpPr>
          <p:nvPr>
            <p:ph type="body" idx="26"/>
          </p:nvPr>
        </p:nvSpPr>
        <p:spPr>
          <a:xfrm>
            <a:off x="7592842" y="160506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0" name="Google Shape;146;p18"/>
          <p:cNvSpPr txBox="1">
            <a:spLocks noGrp="1"/>
          </p:cNvSpPr>
          <p:nvPr>
            <p:ph type="body" idx="27"/>
          </p:nvPr>
        </p:nvSpPr>
        <p:spPr>
          <a:xfrm>
            <a:off x="7592842" y="1989533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1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06765"/>
            <a:ext cx="8543925" cy="10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91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columns with detail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1039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0906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0773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50642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1039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70906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60773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250642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681038" y="1857382"/>
            <a:ext cx="1037888" cy="1278843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870910" y="1857382"/>
            <a:ext cx="1037888" cy="1278843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5060776" y="1857382"/>
            <a:ext cx="1037888" cy="1278843"/>
          </a:xfrm>
        </p:spPr>
        <p:txBody>
          <a:bodyPr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7250644" y="1857382"/>
            <a:ext cx="1037888" cy="1278843"/>
          </a:xfrm>
        </p:spPr>
        <p:txBody>
          <a:bodyPr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columns with details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1039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0906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0773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50642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1039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70906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60773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250642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681038" y="1857382"/>
            <a:ext cx="1037888" cy="1278843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870910" y="1857382"/>
            <a:ext cx="1037888" cy="1278843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5060776" y="1857382"/>
            <a:ext cx="1037888" cy="1278843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7250644" y="1857382"/>
            <a:ext cx="1037888" cy="1278843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9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accent3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22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teal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31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orange 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;p4"/>
          <p:cNvSpPr txBox="1">
            <a:spLocks noGrp="1"/>
          </p:cNvSpPr>
          <p:nvPr>
            <p:ph type="ctrTitle"/>
          </p:nvPr>
        </p:nvSpPr>
        <p:spPr>
          <a:xfrm>
            <a:off x="1238251" y="1960886"/>
            <a:ext cx="7429500" cy="167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487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238251" y="3731510"/>
            <a:ext cx="7429500" cy="127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76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94" y="1390909"/>
            <a:ext cx="2157886" cy="4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8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columns with detail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54944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74473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74473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2117064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846315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965840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965840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4508435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237684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57211" y="3670300"/>
            <a:ext cx="1974321" cy="465670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57211" y="4135971"/>
            <a:ext cx="1974321" cy="1789112"/>
          </a:xfrm>
        </p:spPr>
        <p:txBody>
          <a:bodyPr>
            <a:normAutofit/>
          </a:bodyPr>
          <a:lstStyle>
            <a:lvl1pPr marL="0" indent="0" algn="ctr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899804" y="2341916"/>
            <a:ext cx="889132" cy="1095550"/>
          </a:xfrm>
        </p:spPr>
        <p:txBody>
          <a:bodyPr>
            <a:normAutofit/>
          </a:bodyPr>
          <a:lstStyle>
            <a:lvl1pPr marL="0" indent="0" algn="ctr" rtl="0">
              <a:buNone/>
              <a:defRPr sz="16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20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columns with details on teal b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33333"/>
                </a:solidFill>
              </a:rPr>
              <a:t>2020 Census Outreach Solutions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74473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74473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2117064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965840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965840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4508435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57211" y="3670300"/>
            <a:ext cx="1974321" cy="465670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57211" y="4135971"/>
            <a:ext cx="1974321" cy="1789112"/>
          </a:xfrm>
        </p:spPr>
        <p:txBody>
          <a:bodyPr>
            <a:normAutofit/>
          </a:bodyPr>
          <a:lstStyle>
            <a:lvl1pPr marL="0" indent="0" algn="ctr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899804" y="2341916"/>
            <a:ext cx="889132" cy="1095550"/>
          </a:xfrm>
        </p:spPr>
        <p:txBody>
          <a:bodyPr>
            <a:normAutofit/>
          </a:bodyPr>
          <a:lstStyle>
            <a:lvl1pPr marL="0" indent="0" algn="ctr" rtl="0">
              <a:buNone/>
              <a:defRPr sz="16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25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cons columns with details on teal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33333"/>
                </a:solidFill>
              </a:rPr>
              <a:t>2020 Census Outreach Solutions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83668" y="2430781"/>
            <a:ext cx="3122625" cy="465670"/>
          </a:xfrm>
        </p:spPr>
        <p:txBody>
          <a:bodyPr>
            <a:no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483668" y="3017520"/>
            <a:ext cx="3122625" cy="1668042"/>
          </a:xfrm>
        </p:spPr>
        <p:txBody>
          <a:bodyPr>
            <a:normAutofit/>
          </a:bodyPr>
          <a:lstStyle>
            <a:lvl1pPr marL="232194" indent="-232194" algn="l">
              <a:buFont typeface="Courier New" panose="02070309020205020404" pitchFamily="49" charset="0"/>
              <a:buChar char="o"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297478" y="2430781"/>
            <a:ext cx="3122625" cy="465670"/>
          </a:xfrm>
        </p:spPr>
        <p:txBody>
          <a:bodyPr>
            <a:no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297478" y="3017520"/>
            <a:ext cx="3122625" cy="1668042"/>
          </a:xfrm>
        </p:spPr>
        <p:txBody>
          <a:bodyPr>
            <a:normAutofit/>
          </a:bodyPr>
          <a:lstStyle>
            <a:lvl1pPr marL="232194" indent="-232194" algn="l">
              <a:buFont typeface="Courier New" panose="02070309020205020404" pitchFamily="49" charset="0"/>
              <a:buChar char="o"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5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 you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 hasCustomPrompt="1"/>
          </p:nvPr>
        </p:nvSpPr>
        <p:spPr>
          <a:xfrm>
            <a:off x="681039" y="1901562"/>
            <a:ext cx="8543925" cy="16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7800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3533775"/>
            <a:ext cx="9906000" cy="847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F7931E"/>
              </a:buClr>
              <a:buSzPts val="2000"/>
              <a:buFont typeface="Arial"/>
              <a:buNone/>
            </a:pPr>
            <a:r>
              <a:rPr lang="en-US" sz="1950" dirty="0">
                <a:solidFill>
                  <a:srgbClr val="555555"/>
                </a:solidFill>
                <a:ea typeface="Avenir"/>
                <a:cs typeface="Avenir"/>
                <a:sym typeface="Avenir"/>
              </a:rPr>
              <a:t>For more information, contact us: </a:t>
            </a:r>
            <a:r>
              <a:rPr lang="en-US" sz="1950" u="sng" dirty="0" smtClean="0">
                <a:solidFill>
                  <a:srgbClr val="289F9B"/>
                </a:solidFill>
                <a:ea typeface="Avenir"/>
                <a:cs typeface="Avenir"/>
                <a:sym typeface="Avenir"/>
                <a:hlinkClick r:id="rId2"/>
              </a:rPr>
              <a:t>perlani@</a:t>
            </a:r>
            <a:r>
              <a:rPr lang="en-US" sz="1950" u="sng" dirty="0">
                <a:solidFill>
                  <a:srgbClr val="289F9B"/>
                </a:solidFill>
                <a:ea typeface="Avenir"/>
                <a:cs typeface="Avenir"/>
                <a:sym typeface="Avenir"/>
                <a:hlinkClick r:id="rId2"/>
              </a:rPr>
              <a:t>communityconnectlabs.com</a:t>
            </a:r>
            <a:endParaRPr lang="en-US" sz="1950" dirty="0">
              <a:solidFill>
                <a:srgbClr val="F7931E"/>
              </a:solidFill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46008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 hasCustomPrompt="1"/>
          </p:nvPr>
        </p:nvSpPr>
        <p:spPr>
          <a:xfrm>
            <a:off x="681039" y="1349112"/>
            <a:ext cx="8543925" cy="16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78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090" y="4613546"/>
            <a:ext cx="2825823" cy="74882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2981325"/>
            <a:ext cx="9906000" cy="838200"/>
          </a:xfrm>
          <a:solidFill>
            <a:schemeClr val="bg2">
              <a:alpha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71510" indent="0" algn="ctr">
              <a:buNone/>
              <a:defRPr/>
            </a:lvl2pPr>
            <a:lvl3pPr marL="743019" indent="0" algn="ctr">
              <a:buNone/>
              <a:defRPr/>
            </a:lvl3pPr>
            <a:lvl4pPr marL="1114529" indent="0" algn="ctr">
              <a:buNone/>
              <a:defRPr/>
            </a:lvl4pPr>
            <a:lvl5pPr marL="1486037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11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text and Image">
  <p:cSld name="1_Title with text and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4416425" y="0"/>
            <a:ext cx="54895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52772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4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1037" y="1219200"/>
            <a:ext cx="3529013" cy="500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5767971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224963" y="6356351"/>
            <a:ext cx="385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896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;p2"/>
          <p:cNvSpPr txBox="1">
            <a:spLocks noGrp="1"/>
          </p:cNvSpPr>
          <p:nvPr>
            <p:ph type="ctrTitle"/>
          </p:nvPr>
        </p:nvSpPr>
        <p:spPr>
          <a:xfrm>
            <a:off x="545604" y="2081727"/>
            <a:ext cx="8767189" cy="189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5604" y="3975566"/>
            <a:ext cx="8767189" cy="103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4" y="1332897"/>
            <a:ext cx="2825823" cy="7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641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3"/>
          <p:cNvSpPr txBox="1">
            <a:spLocks noGrp="1"/>
          </p:cNvSpPr>
          <p:nvPr>
            <p:ph type="ctrTitle"/>
          </p:nvPr>
        </p:nvSpPr>
        <p:spPr>
          <a:xfrm>
            <a:off x="545604" y="2001520"/>
            <a:ext cx="8767189" cy="161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545604" y="3664289"/>
            <a:ext cx="8767189" cy="107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6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037" y="1564060"/>
            <a:ext cx="1650838" cy="437460"/>
          </a:xfrm>
          <a:prstGeom prst="rect">
            <a:avLst/>
          </a:prstGeom>
        </p:spPr>
      </p:pic>
      <p:pic>
        <p:nvPicPr>
          <p:cNvPr id="8" name="Google Shape;25;p3"/>
          <p:cNvPicPr preferRelativeResize="0"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04" y="1564062"/>
            <a:ext cx="2072249" cy="43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71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;p4"/>
          <p:cNvSpPr txBox="1">
            <a:spLocks noGrp="1"/>
          </p:cNvSpPr>
          <p:nvPr>
            <p:ph type="ctrTitle"/>
          </p:nvPr>
        </p:nvSpPr>
        <p:spPr>
          <a:xfrm>
            <a:off x="1238251" y="1960886"/>
            <a:ext cx="7429500" cy="167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487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238251" y="3731510"/>
            <a:ext cx="7429500" cy="127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76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261" y="1390908"/>
            <a:ext cx="2443480" cy="6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6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bo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5"/>
          <p:cNvSpPr txBox="1">
            <a:spLocks noGrp="1"/>
          </p:cNvSpPr>
          <p:nvPr>
            <p:ph type="ctrTitle"/>
          </p:nvPr>
        </p:nvSpPr>
        <p:spPr>
          <a:xfrm>
            <a:off x="1238251" y="1838967"/>
            <a:ext cx="7429500" cy="165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238251" y="3589270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76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926867" y="1401500"/>
            <a:ext cx="4052270" cy="437460"/>
            <a:chOff x="671512" y="1003526"/>
            <a:chExt cx="4987409" cy="43746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120" y="1003526"/>
              <a:ext cx="2031801" cy="437460"/>
            </a:xfrm>
            <a:prstGeom prst="rect">
              <a:avLst/>
            </a:prstGeom>
          </p:spPr>
        </p:pic>
        <p:pic>
          <p:nvPicPr>
            <p:cNvPr id="9" name="Google Shape;25;p3"/>
            <p:cNvPicPr preferRelativeResize="0"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12" y="1003526"/>
              <a:ext cx="2550460" cy="4322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38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bo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5"/>
          <p:cNvSpPr txBox="1">
            <a:spLocks noGrp="1"/>
          </p:cNvSpPr>
          <p:nvPr>
            <p:ph type="ctrTitle"/>
          </p:nvPr>
        </p:nvSpPr>
        <p:spPr>
          <a:xfrm>
            <a:off x="1238251" y="1838967"/>
            <a:ext cx="7429500" cy="165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5363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238251" y="3589270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76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ctr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926867" y="1401500"/>
            <a:ext cx="4052270" cy="437460"/>
            <a:chOff x="671512" y="1003526"/>
            <a:chExt cx="4987409" cy="43746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120" y="1003526"/>
              <a:ext cx="2031801" cy="437460"/>
            </a:xfrm>
            <a:prstGeom prst="rect">
              <a:avLst/>
            </a:prstGeom>
          </p:spPr>
        </p:pic>
        <p:pic>
          <p:nvPicPr>
            <p:cNvPr id="9" name="Google Shape;25;p3"/>
            <p:cNvPicPr preferRelativeResize="0"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12" y="1003526"/>
              <a:ext cx="2550460" cy="4322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709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50;p6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51;p6"/>
          <p:cNvSpPr txBox="1">
            <a:spLocks noGrp="1"/>
          </p:cNvSpPr>
          <p:nvPr>
            <p:ph type="body" idx="6"/>
          </p:nvPr>
        </p:nvSpPr>
        <p:spPr>
          <a:xfrm>
            <a:off x="1336645" y="1787101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Google Shape;52;p6"/>
          <p:cNvSpPr txBox="1">
            <a:spLocks noGrp="1"/>
          </p:cNvSpPr>
          <p:nvPr>
            <p:ph type="body" idx="7" hasCustomPrompt="1"/>
          </p:nvPr>
        </p:nvSpPr>
        <p:spPr>
          <a:xfrm>
            <a:off x="681041" y="1773272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8" name="Google Shape;53;p6"/>
          <p:cNvSpPr txBox="1">
            <a:spLocks noGrp="1"/>
          </p:cNvSpPr>
          <p:nvPr>
            <p:ph type="body" idx="8"/>
          </p:nvPr>
        </p:nvSpPr>
        <p:spPr>
          <a:xfrm>
            <a:off x="1336703" y="2205613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9" name="Google Shape;51;p6"/>
          <p:cNvSpPr txBox="1">
            <a:spLocks noGrp="1"/>
          </p:cNvSpPr>
          <p:nvPr>
            <p:ph type="body" idx="13"/>
          </p:nvPr>
        </p:nvSpPr>
        <p:spPr>
          <a:xfrm>
            <a:off x="5723542" y="1712313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52;p6"/>
          <p:cNvSpPr txBox="1">
            <a:spLocks noGrp="1"/>
          </p:cNvSpPr>
          <p:nvPr>
            <p:ph type="body" idx="14" hasCustomPrompt="1"/>
          </p:nvPr>
        </p:nvSpPr>
        <p:spPr>
          <a:xfrm>
            <a:off x="5067935" y="1773272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1" name="Google Shape;53;p6"/>
          <p:cNvSpPr txBox="1">
            <a:spLocks noGrp="1"/>
          </p:cNvSpPr>
          <p:nvPr>
            <p:ph type="body" idx="15"/>
          </p:nvPr>
        </p:nvSpPr>
        <p:spPr>
          <a:xfrm>
            <a:off x="5723600" y="2205613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2" name="Google Shape;51;p6"/>
          <p:cNvSpPr txBox="1">
            <a:spLocks noGrp="1"/>
          </p:cNvSpPr>
          <p:nvPr>
            <p:ph type="body" idx="16"/>
          </p:nvPr>
        </p:nvSpPr>
        <p:spPr>
          <a:xfrm>
            <a:off x="1336645" y="2752259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52;p6"/>
          <p:cNvSpPr txBox="1">
            <a:spLocks noGrp="1"/>
          </p:cNvSpPr>
          <p:nvPr>
            <p:ph type="body" idx="17" hasCustomPrompt="1"/>
          </p:nvPr>
        </p:nvSpPr>
        <p:spPr>
          <a:xfrm>
            <a:off x="681041" y="2738430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4" name="Google Shape;53;p6"/>
          <p:cNvSpPr txBox="1">
            <a:spLocks noGrp="1"/>
          </p:cNvSpPr>
          <p:nvPr>
            <p:ph type="body" idx="18"/>
          </p:nvPr>
        </p:nvSpPr>
        <p:spPr>
          <a:xfrm>
            <a:off x="1336703" y="3170771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5" name="Google Shape;51;p6"/>
          <p:cNvSpPr txBox="1">
            <a:spLocks noGrp="1"/>
          </p:cNvSpPr>
          <p:nvPr>
            <p:ph type="body" idx="19"/>
          </p:nvPr>
        </p:nvSpPr>
        <p:spPr>
          <a:xfrm>
            <a:off x="5723542" y="2677471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52;p6"/>
          <p:cNvSpPr txBox="1">
            <a:spLocks noGrp="1"/>
          </p:cNvSpPr>
          <p:nvPr>
            <p:ph type="body" idx="20" hasCustomPrompt="1"/>
          </p:nvPr>
        </p:nvSpPr>
        <p:spPr>
          <a:xfrm>
            <a:off x="5067935" y="2738430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7" name="Google Shape;53;p6"/>
          <p:cNvSpPr txBox="1">
            <a:spLocks noGrp="1"/>
          </p:cNvSpPr>
          <p:nvPr>
            <p:ph type="body" idx="21"/>
          </p:nvPr>
        </p:nvSpPr>
        <p:spPr>
          <a:xfrm>
            <a:off x="5723600" y="3170771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8" name="Google Shape;51;p6"/>
          <p:cNvSpPr txBox="1">
            <a:spLocks noGrp="1"/>
          </p:cNvSpPr>
          <p:nvPr>
            <p:ph type="body" idx="22"/>
          </p:nvPr>
        </p:nvSpPr>
        <p:spPr>
          <a:xfrm>
            <a:off x="1336645" y="3717417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9" name="Google Shape;52;p6"/>
          <p:cNvSpPr txBox="1">
            <a:spLocks noGrp="1"/>
          </p:cNvSpPr>
          <p:nvPr>
            <p:ph type="body" idx="23" hasCustomPrompt="1"/>
          </p:nvPr>
        </p:nvSpPr>
        <p:spPr>
          <a:xfrm>
            <a:off x="681041" y="3703588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0" name="Google Shape;53;p6"/>
          <p:cNvSpPr txBox="1">
            <a:spLocks noGrp="1"/>
          </p:cNvSpPr>
          <p:nvPr>
            <p:ph type="body" idx="24"/>
          </p:nvPr>
        </p:nvSpPr>
        <p:spPr>
          <a:xfrm>
            <a:off x="1336703" y="4135929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1" name="Google Shape;51;p6"/>
          <p:cNvSpPr txBox="1">
            <a:spLocks noGrp="1"/>
          </p:cNvSpPr>
          <p:nvPr>
            <p:ph type="body" idx="25"/>
          </p:nvPr>
        </p:nvSpPr>
        <p:spPr>
          <a:xfrm>
            <a:off x="5723542" y="3642629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2" name="Google Shape;52;p6"/>
          <p:cNvSpPr txBox="1">
            <a:spLocks noGrp="1"/>
          </p:cNvSpPr>
          <p:nvPr>
            <p:ph type="body" idx="26" hasCustomPrompt="1"/>
          </p:nvPr>
        </p:nvSpPr>
        <p:spPr>
          <a:xfrm>
            <a:off x="5067935" y="3703588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3" name="Google Shape;53;p6"/>
          <p:cNvSpPr txBox="1">
            <a:spLocks noGrp="1"/>
          </p:cNvSpPr>
          <p:nvPr>
            <p:ph type="body" idx="27"/>
          </p:nvPr>
        </p:nvSpPr>
        <p:spPr>
          <a:xfrm>
            <a:off x="5723600" y="4135929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4" name="Google Shape;51;p6"/>
          <p:cNvSpPr txBox="1">
            <a:spLocks noGrp="1"/>
          </p:cNvSpPr>
          <p:nvPr>
            <p:ph type="body" idx="28"/>
          </p:nvPr>
        </p:nvSpPr>
        <p:spPr>
          <a:xfrm>
            <a:off x="1336645" y="4682575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5" name="Google Shape;52;p6"/>
          <p:cNvSpPr txBox="1">
            <a:spLocks noGrp="1"/>
          </p:cNvSpPr>
          <p:nvPr>
            <p:ph type="body" idx="29" hasCustomPrompt="1"/>
          </p:nvPr>
        </p:nvSpPr>
        <p:spPr>
          <a:xfrm>
            <a:off x="681041" y="4668746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6" name="Google Shape;53;p6"/>
          <p:cNvSpPr txBox="1">
            <a:spLocks noGrp="1"/>
          </p:cNvSpPr>
          <p:nvPr>
            <p:ph type="body" idx="30"/>
          </p:nvPr>
        </p:nvSpPr>
        <p:spPr>
          <a:xfrm>
            <a:off x="1336703" y="5101087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7" name="Google Shape;51;p6"/>
          <p:cNvSpPr txBox="1">
            <a:spLocks noGrp="1"/>
          </p:cNvSpPr>
          <p:nvPr>
            <p:ph type="body" idx="31"/>
          </p:nvPr>
        </p:nvSpPr>
        <p:spPr>
          <a:xfrm>
            <a:off x="5723542" y="4682575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8" name="Google Shape;52;p6"/>
          <p:cNvSpPr txBox="1">
            <a:spLocks noGrp="1"/>
          </p:cNvSpPr>
          <p:nvPr>
            <p:ph type="body" idx="32" hasCustomPrompt="1"/>
          </p:nvPr>
        </p:nvSpPr>
        <p:spPr>
          <a:xfrm>
            <a:off x="5067935" y="4668746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9" name="Google Shape;53;p6"/>
          <p:cNvSpPr txBox="1">
            <a:spLocks noGrp="1"/>
          </p:cNvSpPr>
          <p:nvPr>
            <p:ph type="body" idx="33"/>
          </p:nvPr>
        </p:nvSpPr>
        <p:spPr>
          <a:xfrm>
            <a:off x="5723600" y="5101087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86078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344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Light teal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726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bg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62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bg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837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675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675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5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2120629"/>
            <a:ext cx="8543925" cy="26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875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115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92;p12"/>
          <p:cNvSpPr txBox="1">
            <a:spLocks noGrp="1"/>
          </p:cNvSpPr>
          <p:nvPr>
            <p:ph type="title"/>
          </p:nvPr>
        </p:nvSpPr>
        <p:spPr>
          <a:xfrm>
            <a:off x="2023355" y="2295735"/>
            <a:ext cx="5859293" cy="177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Avenir"/>
              <a:buNone/>
              <a:defRPr sz="2925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023355" y="4136626"/>
            <a:ext cx="5859293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130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98;p13"/>
          <p:cNvSpPr txBox="1">
            <a:spLocks noGrp="1"/>
          </p:cNvSpPr>
          <p:nvPr>
            <p:ph type="title"/>
          </p:nvPr>
        </p:nvSpPr>
        <p:spPr>
          <a:xfrm>
            <a:off x="1501708" y="2620311"/>
            <a:ext cx="69025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Avenir"/>
              <a:buNone/>
              <a:defRPr sz="3250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154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50;p6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51;p6"/>
          <p:cNvSpPr txBox="1">
            <a:spLocks noGrp="1"/>
          </p:cNvSpPr>
          <p:nvPr>
            <p:ph type="body" idx="6"/>
          </p:nvPr>
        </p:nvSpPr>
        <p:spPr>
          <a:xfrm>
            <a:off x="1336645" y="1787101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Google Shape;52;p6"/>
          <p:cNvSpPr txBox="1">
            <a:spLocks noGrp="1"/>
          </p:cNvSpPr>
          <p:nvPr>
            <p:ph type="body" idx="7" hasCustomPrompt="1"/>
          </p:nvPr>
        </p:nvSpPr>
        <p:spPr>
          <a:xfrm>
            <a:off x="681041" y="1773272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8" name="Google Shape;53;p6"/>
          <p:cNvSpPr txBox="1">
            <a:spLocks noGrp="1"/>
          </p:cNvSpPr>
          <p:nvPr>
            <p:ph type="body" idx="8"/>
          </p:nvPr>
        </p:nvSpPr>
        <p:spPr>
          <a:xfrm>
            <a:off x="1336703" y="2205613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9" name="Google Shape;51;p6"/>
          <p:cNvSpPr txBox="1">
            <a:spLocks noGrp="1"/>
          </p:cNvSpPr>
          <p:nvPr>
            <p:ph type="body" idx="13"/>
          </p:nvPr>
        </p:nvSpPr>
        <p:spPr>
          <a:xfrm>
            <a:off x="5723542" y="1712313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52;p6"/>
          <p:cNvSpPr txBox="1">
            <a:spLocks noGrp="1"/>
          </p:cNvSpPr>
          <p:nvPr>
            <p:ph type="body" idx="14" hasCustomPrompt="1"/>
          </p:nvPr>
        </p:nvSpPr>
        <p:spPr>
          <a:xfrm>
            <a:off x="5067935" y="1773272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1" name="Google Shape;53;p6"/>
          <p:cNvSpPr txBox="1">
            <a:spLocks noGrp="1"/>
          </p:cNvSpPr>
          <p:nvPr>
            <p:ph type="body" idx="15"/>
          </p:nvPr>
        </p:nvSpPr>
        <p:spPr>
          <a:xfrm>
            <a:off x="5723600" y="2205613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2" name="Google Shape;51;p6"/>
          <p:cNvSpPr txBox="1">
            <a:spLocks noGrp="1"/>
          </p:cNvSpPr>
          <p:nvPr>
            <p:ph type="body" idx="16"/>
          </p:nvPr>
        </p:nvSpPr>
        <p:spPr>
          <a:xfrm>
            <a:off x="1336645" y="2752259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52;p6"/>
          <p:cNvSpPr txBox="1">
            <a:spLocks noGrp="1"/>
          </p:cNvSpPr>
          <p:nvPr>
            <p:ph type="body" idx="17" hasCustomPrompt="1"/>
          </p:nvPr>
        </p:nvSpPr>
        <p:spPr>
          <a:xfrm>
            <a:off x="681041" y="2738430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4" name="Google Shape;53;p6"/>
          <p:cNvSpPr txBox="1">
            <a:spLocks noGrp="1"/>
          </p:cNvSpPr>
          <p:nvPr>
            <p:ph type="body" idx="18"/>
          </p:nvPr>
        </p:nvSpPr>
        <p:spPr>
          <a:xfrm>
            <a:off x="1336703" y="3170771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5" name="Google Shape;51;p6"/>
          <p:cNvSpPr txBox="1">
            <a:spLocks noGrp="1"/>
          </p:cNvSpPr>
          <p:nvPr>
            <p:ph type="body" idx="19"/>
          </p:nvPr>
        </p:nvSpPr>
        <p:spPr>
          <a:xfrm>
            <a:off x="5723542" y="2677471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52;p6"/>
          <p:cNvSpPr txBox="1">
            <a:spLocks noGrp="1"/>
          </p:cNvSpPr>
          <p:nvPr>
            <p:ph type="body" idx="20" hasCustomPrompt="1"/>
          </p:nvPr>
        </p:nvSpPr>
        <p:spPr>
          <a:xfrm>
            <a:off x="5067935" y="2738430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17" name="Google Shape;53;p6"/>
          <p:cNvSpPr txBox="1">
            <a:spLocks noGrp="1"/>
          </p:cNvSpPr>
          <p:nvPr>
            <p:ph type="body" idx="21"/>
          </p:nvPr>
        </p:nvSpPr>
        <p:spPr>
          <a:xfrm>
            <a:off x="5723600" y="3170771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8" name="Google Shape;51;p6"/>
          <p:cNvSpPr txBox="1">
            <a:spLocks noGrp="1"/>
          </p:cNvSpPr>
          <p:nvPr>
            <p:ph type="body" idx="22"/>
          </p:nvPr>
        </p:nvSpPr>
        <p:spPr>
          <a:xfrm>
            <a:off x="1336645" y="3717417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9" name="Google Shape;52;p6"/>
          <p:cNvSpPr txBox="1">
            <a:spLocks noGrp="1"/>
          </p:cNvSpPr>
          <p:nvPr>
            <p:ph type="body" idx="23" hasCustomPrompt="1"/>
          </p:nvPr>
        </p:nvSpPr>
        <p:spPr>
          <a:xfrm>
            <a:off x="681041" y="3703588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0" name="Google Shape;53;p6"/>
          <p:cNvSpPr txBox="1">
            <a:spLocks noGrp="1"/>
          </p:cNvSpPr>
          <p:nvPr>
            <p:ph type="body" idx="24"/>
          </p:nvPr>
        </p:nvSpPr>
        <p:spPr>
          <a:xfrm>
            <a:off x="1336703" y="4135929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1" name="Google Shape;51;p6"/>
          <p:cNvSpPr txBox="1">
            <a:spLocks noGrp="1"/>
          </p:cNvSpPr>
          <p:nvPr>
            <p:ph type="body" idx="25"/>
          </p:nvPr>
        </p:nvSpPr>
        <p:spPr>
          <a:xfrm>
            <a:off x="5723542" y="3642629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2" name="Google Shape;52;p6"/>
          <p:cNvSpPr txBox="1">
            <a:spLocks noGrp="1"/>
          </p:cNvSpPr>
          <p:nvPr>
            <p:ph type="body" idx="26" hasCustomPrompt="1"/>
          </p:nvPr>
        </p:nvSpPr>
        <p:spPr>
          <a:xfrm>
            <a:off x="5067935" y="3703588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3" name="Google Shape;53;p6"/>
          <p:cNvSpPr txBox="1">
            <a:spLocks noGrp="1"/>
          </p:cNvSpPr>
          <p:nvPr>
            <p:ph type="body" idx="27"/>
          </p:nvPr>
        </p:nvSpPr>
        <p:spPr>
          <a:xfrm>
            <a:off x="5723600" y="4135929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4" name="Google Shape;51;p6"/>
          <p:cNvSpPr txBox="1">
            <a:spLocks noGrp="1"/>
          </p:cNvSpPr>
          <p:nvPr>
            <p:ph type="body" idx="28"/>
          </p:nvPr>
        </p:nvSpPr>
        <p:spPr>
          <a:xfrm>
            <a:off x="1336645" y="4682575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5" name="Google Shape;52;p6"/>
          <p:cNvSpPr txBox="1">
            <a:spLocks noGrp="1"/>
          </p:cNvSpPr>
          <p:nvPr>
            <p:ph type="body" idx="29" hasCustomPrompt="1"/>
          </p:nvPr>
        </p:nvSpPr>
        <p:spPr>
          <a:xfrm>
            <a:off x="681041" y="4668746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6" name="Google Shape;53;p6"/>
          <p:cNvSpPr txBox="1">
            <a:spLocks noGrp="1"/>
          </p:cNvSpPr>
          <p:nvPr>
            <p:ph type="body" idx="30"/>
          </p:nvPr>
        </p:nvSpPr>
        <p:spPr>
          <a:xfrm>
            <a:off x="1336703" y="5101087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7" name="Google Shape;51;p6"/>
          <p:cNvSpPr txBox="1">
            <a:spLocks noGrp="1"/>
          </p:cNvSpPr>
          <p:nvPr>
            <p:ph type="body" idx="31"/>
          </p:nvPr>
        </p:nvSpPr>
        <p:spPr>
          <a:xfrm>
            <a:off x="5723542" y="4682575"/>
            <a:ext cx="3500434" cy="46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276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8" name="Google Shape;52;p6"/>
          <p:cNvSpPr txBox="1">
            <a:spLocks noGrp="1"/>
          </p:cNvSpPr>
          <p:nvPr>
            <p:ph type="body" idx="32" hasCustomPrompt="1"/>
          </p:nvPr>
        </p:nvSpPr>
        <p:spPr>
          <a:xfrm>
            <a:off x="5067935" y="4668746"/>
            <a:ext cx="537588" cy="66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45700" rIns="0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rPr lang="en-US" dirty="0"/>
              <a:t>01</a:t>
            </a:r>
            <a:endParaRPr dirty="0"/>
          </a:p>
        </p:txBody>
      </p:sp>
      <p:sp>
        <p:nvSpPr>
          <p:cNvPr id="29" name="Google Shape;53;p6"/>
          <p:cNvSpPr txBox="1">
            <a:spLocks noGrp="1"/>
          </p:cNvSpPr>
          <p:nvPr>
            <p:ph type="body" idx="33"/>
          </p:nvPr>
        </p:nvSpPr>
        <p:spPr>
          <a:xfrm>
            <a:off x="5723600" y="5101087"/>
            <a:ext cx="3501367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803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04;p14"/>
          <p:cNvSpPr txBox="1">
            <a:spLocks noGrp="1"/>
          </p:cNvSpPr>
          <p:nvPr>
            <p:ph type="title"/>
          </p:nvPr>
        </p:nvSpPr>
        <p:spPr>
          <a:xfrm>
            <a:off x="6807742" y="647227"/>
            <a:ext cx="2417222" cy="422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108;p14"/>
          <p:cNvSpPr>
            <a:spLocks noGrp="1"/>
          </p:cNvSpPr>
          <p:nvPr>
            <p:ph type="pic" idx="2"/>
          </p:nvPr>
        </p:nvSpPr>
        <p:spPr>
          <a:xfrm>
            <a:off x="2" y="0"/>
            <a:ext cx="65627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579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104;p14"/>
          <p:cNvSpPr txBox="1">
            <a:spLocks noGrp="1"/>
          </p:cNvSpPr>
          <p:nvPr>
            <p:ph type="title"/>
          </p:nvPr>
        </p:nvSpPr>
        <p:spPr>
          <a:xfrm>
            <a:off x="3126583" y="647234"/>
            <a:ext cx="6098381" cy="87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57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108;p14"/>
          <p:cNvSpPr>
            <a:spLocks noGrp="1"/>
          </p:cNvSpPr>
          <p:nvPr>
            <p:ph type="pic" idx="2"/>
          </p:nvPr>
        </p:nvSpPr>
        <p:spPr>
          <a:xfrm>
            <a:off x="3" y="0"/>
            <a:ext cx="25693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26582" y="1609727"/>
            <a:ext cx="6098380" cy="4076700"/>
          </a:xfrm>
        </p:spPr>
        <p:txBody>
          <a:bodyPr lIns="0" rIns="0">
            <a:normAutofit/>
          </a:bodyPr>
          <a:lstStyle>
            <a:lvl1pPr marL="222906" indent="-185755">
              <a:buFont typeface="Courier New" panose="02070309020205020404" pitchFamily="49" charset="0"/>
              <a:buChar char="o"/>
              <a:defRPr sz="1625">
                <a:solidFill>
                  <a:schemeClr val="bg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47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1;p15"/>
          <p:cNvSpPr>
            <a:spLocks noGrp="1"/>
          </p:cNvSpPr>
          <p:nvPr>
            <p:ph type="pic" idx="2"/>
          </p:nvPr>
        </p:nvSpPr>
        <p:spPr>
          <a:xfrm>
            <a:off x="4416427" y="0"/>
            <a:ext cx="54895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6777" y="6356358"/>
            <a:ext cx="334327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>
                <a:solidFill>
                  <a:srgbClr val="555555"/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1921" y="6356358"/>
            <a:ext cx="385373" cy="365125"/>
          </a:xfrm>
        </p:spPr>
        <p:txBody>
          <a:bodyPr/>
          <a:lstStyle>
            <a:lvl1pPr algn="l">
              <a:defRPr/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Google Shape;110;p15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52772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041" y="1219202"/>
            <a:ext cx="3529013" cy="5000625"/>
          </a:xfrm>
        </p:spPr>
        <p:txBody>
          <a:bodyPr lIns="0" rIns="0">
            <a:normAutofit/>
          </a:bodyPr>
          <a:lstStyle>
            <a:lvl1pPr marL="222906" indent="-185755">
              <a:buFont typeface="Courier New" panose="02070309020205020404" pitchFamily="49" charset="0"/>
              <a:buChar char="o"/>
              <a:defRPr sz="1625">
                <a:solidFill>
                  <a:schemeClr val="tx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8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10;p15"/>
          <p:cNvSpPr txBox="1">
            <a:spLocks noGrp="1"/>
          </p:cNvSpPr>
          <p:nvPr>
            <p:ph type="title"/>
          </p:nvPr>
        </p:nvSpPr>
        <p:spPr>
          <a:xfrm>
            <a:off x="682328" y="690880"/>
            <a:ext cx="352772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041" y="1452880"/>
            <a:ext cx="3529013" cy="4766944"/>
          </a:xfrm>
        </p:spPr>
        <p:txBody>
          <a:bodyPr lIns="0" rIns="0">
            <a:normAutofit/>
          </a:bodyPr>
          <a:lstStyle>
            <a:lvl1pPr marL="222906" indent="-185755">
              <a:buFont typeface="Courier New" panose="02070309020205020404" pitchFamily="49" charset="0"/>
              <a:buChar char="o"/>
              <a:defRPr sz="1625">
                <a:solidFill>
                  <a:schemeClr val="tx1"/>
                </a:solidFill>
              </a:defRPr>
            </a:lvl1pPr>
            <a:lvl2pPr marL="712060" indent="-278632">
              <a:buFont typeface="Courier New" panose="02070309020205020404" pitchFamily="49" charset="0"/>
              <a:buChar char="o"/>
              <a:defRPr/>
            </a:lvl2pPr>
            <a:lvl3pPr marL="1104209" indent="-278632">
              <a:buFont typeface="Courier New" panose="02070309020205020404" pitchFamily="49" charset="0"/>
              <a:buChar char="o"/>
              <a:defRPr/>
            </a:lvl3pPr>
            <a:lvl4pPr marL="1439600" indent="-232194">
              <a:buFont typeface="Courier New" panose="02070309020205020404" pitchFamily="49" charset="0"/>
              <a:buChar char="o"/>
              <a:defRPr/>
            </a:lvl4pPr>
            <a:lvl5pPr marL="1811110" indent="-2321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474211" y="640081"/>
            <a:ext cx="5431789" cy="53746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7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5131858" y="1690688"/>
            <a:ext cx="4093105" cy="4529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81040" y="1690688"/>
            <a:ext cx="4237567" cy="4529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53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7;p16"/>
          <p:cNvSpPr>
            <a:spLocks noGrp="1"/>
          </p:cNvSpPr>
          <p:nvPr>
            <p:ph type="pic" idx="2"/>
          </p:nvPr>
        </p:nvSpPr>
        <p:spPr>
          <a:xfrm>
            <a:off x="1" y="0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76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41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125;p17"/>
          <p:cNvSpPr>
            <a:spLocks noGrp="1"/>
          </p:cNvSpPr>
          <p:nvPr>
            <p:ph type="pic" idx="2"/>
          </p:nvPr>
        </p:nvSpPr>
        <p:spPr>
          <a:xfrm>
            <a:off x="696047" y="1544770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426959" y="1525314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7" name="Google Shape;127;p17"/>
          <p:cNvSpPr txBox="1">
            <a:spLocks noGrp="1"/>
          </p:cNvSpPr>
          <p:nvPr>
            <p:ph type="body" idx="3"/>
          </p:nvPr>
        </p:nvSpPr>
        <p:spPr>
          <a:xfrm>
            <a:off x="2426959" y="1969021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8" name="Google Shape;125;p17"/>
          <p:cNvSpPr>
            <a:spLocks noGrp="1"/>
          </p:cNvSpPr>
          <p:nvPr>
            <p:ph type="pic" idx="13"/>
          </p:nvPr>
        </p:nvSpPr>
        <p:spPr>
          <a:xfrm>
            <a:off x="5170360" y="1544770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126;p17"/>
          <p:cNvSpPr txBox="1">
            <a:spLocks noGrp="1"/>
          </p:cNvSpPr>
          <p:nvPr>
            <p:ph type="body" idx="14"/>
          </p:nvPr>
        </p:nvSpPr>
        <p:spPr>
          <a:xfrm>
            <a:off x="6901268" y="1525314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127;p17"/>
          <p:cNvSpPr txBox="1">
            <a:spLocks noGrp="1"/>
          </p:cNvSpPr>
          <p:nvPr>
            <p:ph type="body" idx="15"/>
          </p:nvPr>
        </p:nvSpPr>
        <p:spPr>
          <a:xfrm>
            <a:off x="6901268" y="1969021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Google Shape;125;p17"/>
          <p:cNvSpPr>
            <a:spLocks noGrp="1"/>
          </p:cNvSpPr>
          <p:nvPr>
            <p:ph type="pic" idx="16"/>
          </p:nvPr>
        </p:nvSpPr>
        <p:spPr>
          <a:xfrm>
            <a:off x="696047" y="4036949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6;p17"/>
          <p:cNvSpPr txBox="1">
            <a:spLocks noGrp="1"/>
          </p:cNvSpPr>
          <p:nvPr>
            <p:ph type="body" idx="17"/>
          </p:nvPr>
        </p:nvSpPr>
        <p:spPr>
          <a:xfrm>
            <a:off x="2426959" y="4017493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127;p17"/>
          <p:cNvSpPr txBox="1">
            <a:spLocks noGrp="1"/>
          </p:cNvSpPr>
          <p:nvPr>
            <p:ph type="body" idx="18"/>
          </p:nvPr>
        </p:nvSpPr>
        <p:spPr>
          <a:xfrm>
            <a:off x="2426959" y="4461200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4" name="Google Shape;125;p17"/>
          <p:cNvSpPr>
            <a:spLocks noGrp="1"/>
          </p:cNvSpPr>
          <p:nvPr>
            <p:ph type="pic" idx="19"/>
          </p:nvPr>
        </p:nvSpPr>
        <p:spPr>
          <a:xfrm>
            <a:off x="5170360" y="4036949"/>
            <a:ext cx="1619749" cy="199353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26;p17"/>
          <p:cNvSpPr txBox="1">
            <a:spLocks noGrp="1"/>
          </p:cNvSpPr>
          <p:nvPr>
            <p:ph type="body" idx="20"/>
          </p:nvPr>
        </p:nvSpPr>
        <p:spPr>
          <a:xfrm>
            <a:off x="6901268" y="4017493"/>
            <a:ext cx="2349895" cy="44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127;p17"/>
          <p:cNvSpPr txBox="1">
            <a:spLocks noGrp="1"/>
          </p:cNvSpPr>
          <p:nvPr>
            <p:ph type="body" idx="21"/>
          </p:nvPr>
        </p:nvSpPr>
        <p:spPr>
          <a:xfrm>
            <a:off x="6901268" y="4461200"/>
            <a:ext cx="2349895" cy="15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accent6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7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28"/>
            <a:ext cx="8543925" cy="10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337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atures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777360"/>
            <a:ext cx="2476500" cy="2388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76500" y="1391734"/>
            <a:ext cx="2476500" cy="2388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3001" y="3777360"/>
            <a:ext cx="2476500" cy="238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429501" y="1391734"/>
            <a:ext cx="2476500" cy="2388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9" name="Google Shape;145;p18"/>
          <p:cNvSpPr txBox="1">
            <a:spLocks noGrp="1"/>
          </p:cNvSpPr>
          <p:nvPr>
            <p:ph type="body" idx="5"/>
          </p:nvPr>
        </p:nvSpPr>
        <p:spPr>
          <a:xfrm>
            <a:off x="2664876" y="160506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0" name="Google Shape;146;p18"/>
          <p:cNvSpPr txBox="1">
            <a:spLocks noGrp="1"/>
          </p:cNvSpPr>
          <p:nvPr>
            <p:ph type="body" idx="6"/>
          </p:nvPr>
        </p:nvSpPr>
        <p:spPr>
          <a:xfrm>
            <a:off x="2664876" y="1989533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1391734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476500" y="3777360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953001" y="1391734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429501" y="3777360"/>
            <a:ext cx="2476500" cy="238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Google Shape;145;p18"/>
          <p:cNvSpPr txBox="1">
            <a:spLocks noGrp="1"/>
          </p:cNvSpPr>
          <p:nvPr>
            <p:ph type="body" idx="22"/>
          </p:nvPr>
        </p:nvSpPr>
        <p:spPr>
          <a:xfrm>
            <a:off x="175861" y="397188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6" name="Google Shape;146;p18"/>
          <p:cNvSpPr txBox="1">
            <a:spLocks noGrp="1"/>
          </p:cNvSpPr>
          <p:nvPr>
            <p:ph type="body" idx="23"/>
          </p:nvPr>
        </p:nvSpPr>
        <p:spPr>
          <a:xfrm>
            <a:off x="175861" y="4356352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7" name="Google Shape;145;p18"/>
          <p:cNvSpPr txBox="1">
            <a:spLocks noGrp="1"/>
          </p:cNvSpPr>
          <p:nvPr>
            <p:ph type="body" idx="24"/>
          </p:nvPr>
        </p:nvSpPr>
        <p:spPr>
          <a:xfrm>
            <a:off x="5128861" y="397188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8" name="Google Shape;146;p18"/>
          <p:cNvSpPr txBox="1">
            <a:spLocks noGrp="1"/>
          </p:cNvSpPr>
          <p:nvPr>
            <p:ph type="body" idx="25"/>
          </p:nvPr>
        </p:nvSpPr>
        <p:spPr>
          <a:xfrm>
            <a:off x="5128861" y="4356352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9" name="Google Shape;145;p18"/>
          <p:cNvSpPr txBox="1">
            <a:spLocks noGrp="1"/>
          </p:cNvSpPr>
          <p:nvPr>
            <p:ph type="body" idx="26"/>
          </p:nvPr>
        </p:nvSpPr>
        <p:spPr>
          <a:xfrm>
            <a:off x="7592842" y="1605066"/>
            <a:ext cx="2124784" cy="40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0" name="Google Shape;146;p18"/>
          <p:cNvSpPr txBox="1">
            <a:spLocks noGrp="1"/>
          </p:cNvSpPr>
          <p:nvPr>
            <p:ph type="body" idx="27"/>
          </p:nvPr>
        </p:nvSpPr>
        <p:spPr>
          <a:xfrm>
            <a:off x="7592842" y="1989533"/>
            <a:ext cx="2124784" cy="15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185755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38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21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06765"/>
            <a:ext cx="8543925" cy="10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4114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columns with detail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1039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0906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0773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50642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1039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70906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60773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250642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681038" y="1857382"/>
            <a:ext cx="1037888" cy="1278843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870910" y="1857382"/>
            <a:ext cx="1037888" cy="1278843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5060776" y="1857382"/>
            <a:ext cx="1037888" cy="1278843"/>
          </a:xfrm>
        </p:spPr>
        <p:txBody>
          <a:bodyPr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7250644" y="1857382"/>
            <a:ext cx="1037888" cy="1278843"/>
          </a:xfrm>
        </p:spPr>
        <p:txBody>
          <a:bodyPr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5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columns with details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1039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0906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0773" y="3298826"/>
            <a:ext cx="1974321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50642" y="3298826"/>
            <a:ext cx="1974321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1039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70906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60773" y="3764496"/>
            <a:ext cx="1974321" cy="2218266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250642" y="3764496"/>
            <a:ext cx="1974321" cy="2218266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681038" y="1857382"/>
            <a:ext cx="1037888" cy="1278843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870910" y="1857382"/>
            <a:ext cx="1037888" cy="1278843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5060776" y="1857382"/>
            <a:ext cx="1037888" cy="1278843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7250644" y="1857382"/>
            <a:ext cx="1037888" cy="1278843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224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accent3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1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17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in 2 rows with details on orange 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1038" y="185261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1038" y="391509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45869" y="185261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045869" y="3915094"/>
            <a:ext cx="4179094" cy="183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89510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5254341" y="2185990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89510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5254341" y="4248469"/>
            <a:ext cx="946964" cy="1166810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80155" y="2055813"/>
            <a:ext cx="2655547" cy="465670"/>
          </a:xfrm>
        </p:spPr>
        <p:txBody>
          <a:bodyPr lIns="0" rIns="0">
            <a:normAutofit/>
          </a:bodyPr>
          <a:lstStyle>
            <a:lvl1pPr marL="0" indent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80155" y="2521491"/>
            <a:ext cx="2655547" cy="964667"/>
          </a:xfrm>
        </p:spPr>
        <p:txBody>
          <a:bodyPr lIns="0" rIns="0">
            <a:normAutofit/>
          </a:bodyPr>
          <a:lstStyle>
            <a:lvl1pPr marL="0" indent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331190" y="2055813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331190" y="2521491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980155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1980155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331190" y="4083585"/>
            <a:ext cx="2655547" cy="465670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331190" y="4549263"/>
            <a:ext cx="2655547" cy="964667"/>
          </a:xfrm>
        </p:spPr>
        <p:txBody>
          <a:bodyPr lIns="0" rIns="0">
            <a:normAutofit/>
          </a:bodyPr>
          <a:lstStyle>
            <a:lvl1pPr marL="0" indent="0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87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columns with detail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54944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74473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74473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2117064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877270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996797" y="3670300"/>
            <a:ext cx="1974321" cy="465670"/>
          </a:xfr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996797" y="4135971"/>
            <a:ext cx="1974321" cy="1789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4539390" y="2341916"/>
            <a:ext cx="889132" cy="1095550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299597" y="1971683"/>
            <a:ext cx="2213372" cy="3953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419123" y="3670300"/>
            <a:ext cx="1974321" cy="465670"/>
          </a:xfrm>
        </p:spPr>
        <p:txBody>
          <a:bodyPr>
            <a:normAutofit/>
          </a:bodyPr>
          <a:lstStyle>
            <a:lvl1pPr marL="0" indent="0" algn="ctr" rtl="0">
              <a:buNone/>
              <a:defRPr sz="162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419123" y="4135971"/>
            <a:ext cx="1974321" cy="1789112"/>
          </a:xfrm>
        </p:spPr>
        <p:txBody>
          <a:bodyPr>
            <a:normAutofit/>
          </a:bodyPr>
          <a:lstStyle>
            <a:lvl1pPr marL="0" indent="0" algn="ctr" rtl="0">
              <a:buNone/>
              <a:defRPr sz="130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961717" y="2341916"/>
            <a:ext cx="889132" cy="1095550"/>
          </a:xfrm>
        </p:spPr>
        <p:txBody>
          <a:bodyPr>
            <a:normAutofit/>
          </a:bodyPr>
          <a:lstStyle>
            <a:lvl1pPr marL="0" indent="0" algn="ctr" rtl="0">
              <a:buNone/>
              <a:defRPr sz="16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78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 you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8"/>
          <p:cNvSpPr txBox="1">
            <a:spLocks noGrp="1"/>
          </p:cNvSpPr>
          <p:nvPr>
            <p:ph type="title" hasCustomPrompt="1"/>
          </p:nvPr>
        </p:nvSpPr>
        <p:spPr>
          <a:xfrm>
            <a:off x="681039" y="1901562"/>
            <a:ext cx="8543925" cy="16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7800" b="0" i="0" u="none" strike="noStrike" cap="none">
                <a:solidFill>
                  <a:schemeClr val="lt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3533775"/>
            <a:ext cx="9906000" cy="847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F7931E"/>
              </a:buClr>
              <a:buSzPts val="2000"/>
              <a:buFont typeface="Arial"/>
              <a:buNone/>
            </a:pPr>
            <a:r>
              <a:rPr lang="en-US" sz="1950" dirty="0">
                <a:solidFill>
                  <a:srgbClr val="555555"/>
                </a:solidFill>
                <a:ea typeface="Avenir"/>
                <a:cs typeface="Avenir"/>
                <a:sym typeface="Avenir"/>
              </a:rPr>
              <a:t>For more information, contact us: </a:t>
            </a:r>
            <a:r>
              <a:rPr lang="en-US" sz="1950" u="sng" dirty="0" smtClean="0">
                <a:solidFill>
                  <a:srgbClr val="289F9B"/>
                </a:solidFill>
                <a:ea typeface="Avenir"/>
                <a:cs typeface="Avenir"/>
                <a:sym typeface="Avenir"/>
                <a:hlinkClick r:id="rId2"/>
              </a:rPr>
              <a:t>perlani@</a:t>
            </a:r>
            <a:r>
              <a:rPr lang="en-US" sz="1950" u="sng" dirty="0">
                <a:solidFill>
                  <a:srgbClr val="289F9B"/>
                </a:solidFill>
                <a:ea typeface="Avenir"/>
                <a:cs typeface="Avenir"/>
                <a:sym typeface="Avenir"/>
                <a:hlinkClick r:id="rId2"/>
              </a:rPr>
              <a:t>communityconnectlabs.com</a:t>
            </a:r>
            <a:endParaRPr lang="en-US" sz="1950" dirty="0">
              <a:solidFill>
                <a:srgbClr val="F7931E"/>
              </a:solidFill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9412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Light teal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tx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80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teal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6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bg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on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906000" cy="6858000"/>
          </a:xfrm>
          <a:prstGeom prst="rect">
            <a:avLst/>
          </a:prstGeom>
          <a:solidFill>
            <a:srgbClr val="33333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2020 Census Outreach Solutions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Google Shape;71;p7"/>
          <p:cNvSpPr txBox="1"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endParaRPr dirty="0"/>
          </a:p>
        </p:txBody>
      </p:sp>
      <p:sp>
        <p:nvSpPr>
          <p:cNvPr id="9" name="Google Shape;72;p7"/>
          <p:cNvSpPr txBox="1">
            <a:spLocks noGrp="1"/>
          </p:cNvSpPr>
          <p:nvPr>
            <p:ph type="body" idx="1"/>
          </p:nvPr>
        </p:nvSpPr>
        <p:spPr>
          <a:xfrm>
            <a:off x="681039" y="1690690"/>
            <a:ext cx="854392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/>
          <a:lstStyle>
            <a:lvl1pPr marL="371510" marR="0" lvl="0" indent="-330230" algn="l" rtl="0">
              <a:lnSpc>
                <a:spcPct val="100000"/>
              </a:lnSpc>
              <a:spcBef>
                <a:spcPts val="0"/>
              </a:spcBef>
              <a:spcAft>
                <a:spcPts val="975"/>
              </a:spcAft>
              <a:buClr>
                <a:schemeClr val="bg1"/>
              </a:buClr>
              <a:buSzPts val="2800"/>
              <a:buFont typeface="Courier New" panose="02070309020205020404" pitchFamily="49" charset="0"/>
              <a:buChar char="o"/>
              <a:defRPr sz="1788" b="0" i="0" u="none" strike="noStrike" cap="none">
                <a:solidFill>
                  <a:schemeClr val="bg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marL="743019" marR="0" lvl="1" indent="-309593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950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114529" marR="0" lvl="2" indent="-28895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625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486037" marR="0" lvl="3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857548" marR="0" lvl="4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229058" marR="0" lvl="5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2600567" marR="0" lvl="6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2972077" marR="0" lvl="7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3343586" marR="0" lvl="8" indent="-27863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63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64.xml"/><Relationship Id="rId30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7972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2020 Census Outreach Solutions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4967" y="6356358"/>
            <a:ext cx="38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accent6"/>
                </a:solidFill>
                <a:latin typeface="+mn-lt"/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9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37" r:id="rId35"/>
  </p:sldLayoutIdLst>
  <p:hf hdr="0" dt="0"/>
  <p:txStyles>
    <p:titleStyle>
      <a:lvl1pPr algn="l" defTabSz="743019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55" indent="-185755" algn="l" defTabSz="74301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6" kern="1200">
          <a:solidFill>
            <a:schemeClr val="tx2"/>
          </a:solidFill>
          <a:latin typeface="+mn-lt"/>
          <a:ea typeface="+mn-ea"/>
          <a:cs typeface="+mn-cs"/>
        </a:defRPr>
      </a:lvl1pPr>
      <a:lvl2pPr marL="557265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92877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30028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4pPr>
      <a:lvl5pPr marL="167179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5pPr>
      <a:lvl6pPr marL="2043303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813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322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832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10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19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529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03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548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8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56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07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31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7972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555555"/>
                </a:solidFill>
              </a:rPr>
              <a:t>Presentation Title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4967" y="6356358"/>
            <a:ext cx="38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accent6"/>
                </a:solidFill>
                <a:latin typeface="+mn-lt"/>
              </a:defRPr>
            </a:lvl1pPr>
          </a:lstStyle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</p:sldLayoutIdLst>
  <p:hf hdr="0" dt="0"/>
  <p:txStyles>
    <p:titleStyle>
      <a:lvl1pPr algn="l" defTabSz="743019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55" indent="-185755" algn="l" defTabSz="74301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6" kern="1200">
          <a:solidFill>
            <a:schemeClr val="tx2"/>
          </a:solidFill>
          <a:latin typeface="+mn-lt"/>
          <a:ea typeface="+mn-ea"/>
          <a:cs typeface="+mn-cs"/>
        </a:defRPr>
      </a:lvl1pPr>
      <a:lvl2pPr marL="557265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92877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5" kern="1200">
          <a:solidFill>
            <a:schemeClr val="tx2"/>
          </a:solidFill>
          <a:latin typeface="+mn-lt"/>
          <a:ea typeface="+mn-ea"/>
          <a:cs typeface="+mn-cs"/>
        </a:defRPr>
      </a:lvl3pPr>
      <a:lvl4pPr marL="130028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4pPr>
      <a:lvl5pPr marL="1671794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2"/>
          </a:solidFill>
          <a:latin typeface="+mn-lt"/>
          <a:ea typeface="+mn-ea"/>
          <a:cs typeface="+mn-cs"/>
        </a:defRPr>
      </a:lvl5pPr>
      <a:lvl6pPr marL="2043303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813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322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832" indent="-185755" algn="l" defTabSz="743019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10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19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529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03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548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8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56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077" algn="l" defTabSz="74301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98734"/>
            <a:ext cx="9906000" cy="1357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38251" y="2434694"/>
            <a:ext cx="7429500" cy="947758"/>
          </a:xfrm>
        </p:spPr>
        <p:txBody>
          <a:bodyPr>
            <a:noAutofit/>
          </a:bodyPr>
          <a:lstStyle/>
          <a:p>
            <a:r>
              <a:rPr lang="en-US" sz="3200" dirty="0" smtClean="0"/>
              <a:t>Solutions </a:t>
            </a:r>
            <a:r>
              <a:rPr lang="en-US" sz="3200" dirty="0"/>
              <a:t>to Enhance Community-Based </a:t>
            </a:r>
            <a:r>
              <a:rPr lang="en-US" sz="3200" dirty="0" smtClean="0"/>
              <a:t>Census Outreach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67180" y="4035484"/>
            <a:ext cx="3274740" cy="1054676"/>
          </a:xfrm>
        </p:spPr>
        <p:txBody>
          <a:bodyPr/>
          <a:lstStyle/>
          <a:p>
            <a:pPr algn="l"/>
            <a:r>
              <a:rPr lang="en-US" sz="2200" b="1" dirty="0" smtClean="0"/>
              <a:t>Perla Ni, </a:t>
            </a:r>
          </a:p>
          <a:p>
            <a:pPr algn="l">
              <a:spcBef>
                <a:spcPts val="40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Founder and CEO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accent6"/>
                </a:solidFill>
              </a:rPr>
              <a:t>CommunityConnect Labs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7" name="Google Shape;349;p39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150" y="3872400"/>
            <a:ext cx="1543317" cy="1543317"/>
          </a:xfrm>
          <a:prstGeom prst="rect">
            <a:avLst/>
          </a:prstGeom>
          <a:solidFill>
            <a:srgbClr val="ECECEC"/>
          </a:solidFill>
          <a:ln w="63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45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4995787" y="1484189"/>
            <a:ext cx="18288" cy="5394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2714" y="558800"/>
            <a:ext cx="8143286" cy="100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10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68758" y="515807"/>
            <a:ext cx="4935767" cy="10770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Community Motivator </a:t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accent6"/>
                </a:solidFill>
              </a:rPr>
              <a:t>How </a:t>
            </a:r>
            <a:r>
              <a:rPr lang="en-US" sz="2800" dirty="0">
                <a:solidFill>
                  <a:schemeClr val="accent6"/>
                </a:solidFill>
              </a:rPr>
              <a:t>It Works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981500" y="1985551"/>
            <a:ext cx="4321082" cy="3119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Upload phone number contacts or provide opt-in number at an event, meeting, etc.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Select personalization features: Content can automatically be personalized by language, location, and common communication channels (SMS, Facebook, or WhatsApp).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Select interactive features: Respondents can easily request and schedule in-person Census help.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Campaign content is synced with timeline of educational and interactive content.</a:t>
            </a:r>
          </a:p>
        </p:txBody>
      </p:sp>
      <p:sp>
        <p:nvSpPr>
          <p:cNvPr id="3" name="Oval 2"/>
          <p:cNvSpPr/>
          <p:nvPr/>
        </p:nvSpPr>
        <p:spPr>
          <a:xfrm>
            <a:off x="4817260" y="1968776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7260" y="2808933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17260" y="4283178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96" y="426096"/>
            <a:ext cx="3582387" cy="736814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17260" y="5318044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379563"/>
            <a:ext cx="9906001" cy="172355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11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67238" y="537720"/>
            <a:ext cx="5633879" cy="14231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Help People With Census Questions </a:t>
            </a:r>
            <a:br>
              <a:rPr lang="en-US" sz="32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Provide Automated or In-Person Help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21112" y="2255520"/>
            <a:ext cx="4699510" cy="3755492"/>
          </a:xfrm>
        </p:spPr>
        <p:txBody>
          <a:bodyPr>
            <a:noAutofit/>
          </a:bodyPr>
          <a:lstStyle/>
          <a:p>
            <a:pPr marL="37152" indent="0">
              <a:buNone/>
            </a:pPr>
            <a:r>
              <a:rPr lang="en-US" sz="1800" b="1" dirty="0">
                <a:latin typeface="Avenir Book"/>
                <a:cs typeface="Avenir Book"/>
              </a:rPr>
              <a:t>Problem</a:t>
            </a:r>
          </a:p>
          <a:p>
            <a:pPr marL="37152" indent="0">
              <a:spcBef>
                <a:spcPts val="1200"/>
              </a:spcBef>
              <a:buNone/>
            </a:pPr>
            <a:r>
              <a:rPr lang="en-US" sz="1600" dirty="0"/>
              <a:t>Hard-to-Count communities are likely to have questions about the Census or need help to fill it out</a:t>
            </a:r>
          </a:p>
          <a:p>
            <a:pPr marL="274320">
              <a:spcBef>
                <a:spcPts val="1200"/>
              </a:spcBef>
            </a:pPr>
            <a:r>
              <a:rPr lang="en-US" sz="1600" dirty="0" smtClean="0"/>
              <a:t>Hard</a:t>
            </a:r>
            <a:r>
              <a:rPr lang="en-US" sz="1600" dirty="0"/>
              <a:t>-to-count individuals may not know where to go for in-person help to fill out their Census</a:t>
            </a:r>
          </a:p>
          <a:p>
            <a:pPr marL="274320">
              <a:spcBef>
                <a:spcPts val="1200"/>
              </a:spcBef>
            </a:pPr>
            <a:r>
              <a:rPr lang="en-US" sz="1600" dirty="0"/>
              <a:t>People may have sensitive questions about the </a:t>
            </a:r>
            <a:r>
              <a:rPr lang="en-US" sz="1600" dirty="0" smtClean="0"/>
              <a:t>census </a:t>
            </a:r>
            <a:r>
              <a:rPr lang="en-US" sz="1600" dirty="0"/>
              <a:t>and hesitate to call the Census Bureau for help</a:t>
            </a:r>
          </a:p>
          <a:p>
            <a:pPr marL="274320">
              <a:spcBef>
                <a:spcPts val="1200"/>
              </a:spcBef>
            </a:pPr>
            <a:r>
              <a:rPr lang="en-US" sz="1600" dirty="0"/>
              <a:t>Staffing burden for cities, counties, and nonprofits to answer questions</a:t>
            </a:r>
          </a:p>
          <a:p>
            <a:pPr marL="274320">
              <a:spcBef>
                <a:spcPts val="1200"/>
              </a:spcBef>
            </a:pPr>
            <a:r>
              <a:rPr lang="en-US" sz="1600" dirty="0"/>
              <a:t>Staff may not have sufficient </a:t>
            </a:r>
            <a:r>
              <a:rPr lang="en-US" sz="1600" dirty="0" smtClean="0"/>
              <a:t>census </a:t>
            </a:r>
            <a:r>
              <a:rPr lang="en-US" sz="1600" dirty="0"/>
              <a:t>knowledge to answer questions</a:t>
            </a:r>
          </a:p>
        </p:txBody>
      </p:sp>
      <p:pic>
        <p:nvPicPr>
          <p:cNvPr id="4" name="Picture 3" descr="help desk - census outrea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2" t="31" r="29924" b="-31"/>
          <a:stretch/>
        </p:blipFill>
        <p:spPr>
          <a:xfrm>
            <a:off x="0" y="0"/>
            <a:ext cx="3870960" cy="68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12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66392"/>
            <a:ext cx="9906001" cy="79073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556688" y="-11684"/>
            <a:ext cx="5633879" cy="11657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Example Outreach Flyer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Help Desk- sample fly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61" y="1155363"/>
            <a:ext cx="4805679" cy="563151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7127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13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819788" y="1024982"/>
            <a:ext cx="7101804" cy="52662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152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</a:rPr>
              <a:t>Solution</a:t>
            </a:r>
            <a:endParaRPr lang="en-US" sz="1788" b="1" dirty="0">
              <a:latin typeface="Avenir Book"/>
              <a:cs typeface="Avenir Book"/>
            </a:endParaRPr>
          </a:p>
          <a:p>
            <a:pPr marL="3715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Provide a resource that can help find the nearest in-person assistance center, or can provide automated answers quickly and confidentially</a:t>
            </a:r>
          </a:p>
          <a:p>
            <a:pPr marL="37152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latin typeface="Avenir Book"/>
                <a:cs typeface="Avenir Book"/>
              </a:rPr>
              <a:t>Benefits</a:t>
            </a:r>
            <a:endParaRPr lang="en-US" sz="1300" dirty="0">
              <a:latin typeface="Avenir Book"/>
              <a:cs typeface="Avenir Book"/>
            </a:endParaRPr>
          </a:p>
          <a:p>
            <a:pPr marL="260058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Automated Help: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Removes staffing burden on city, county, or nonprofits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Available 24/7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Accessible in multiple languages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Reporting: Administrators can get live data, such as what questions people have asked</a:t>
            </a:r>
          </a:p>
          <a:p>
            <a:pPr marL="260058" indent="0">
              <a:lnSpc>
                <a:spcPct val="100000"/>
              </a:lnSpc>
              <a:spcBef>
                <a:spcPts val="195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Find In-Person Assistance Center: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Get links to map and directions to locations closest to your ZIP code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Get info on hours open and languages spoken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Get reminders and other help options</a:t>
            </a:r>
          </a:p>
          <a:p>
            <a:pPr marL="545806" indent="-285750">
              <a:lnSpc>
                <a:spcPct val="100000"/>
              </a:lnSpc>
              <a:spcBef>
                <a:spcPts val="488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</a:rPr>
              <a:t>Reporting</a:t>
            </a:r>
            <a:r>
              <a:rPr lang="en-US" sz="1600" dirty="0">
                <a:solidFill>
                  <a:schemeClr val="tx1"/>
                </a:solidFill>
              </a:rPr>
              <a:t>: Administrators can get live data, such as how many people were referred and to which assistance 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15" y="2800172"/>
            <a:ext cx="134175" cy="14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15" y="4746283"/>
            <a:ext cx="134175" cy="144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8" y="1019093"/>
            <a:ext cx="547545" cy="54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7" y="2238189"/>
            <a:ext cx="556865" cy="556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103832"/>
            <a:ext cx="9906001" cy="79073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556688" y="-11684"/>
            <a:ext cx="5633879" cy="11657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Help Desk</a:t>
            </a:r>
            <a:r>
              <a:rPr lang="en-US" sz="2925" dirty="0" smtClean="0"/>
              <a:t/>
            </a:r>
            <a:br>
              <a:rPr lang="en-US" sz="2925" dirty="0" smtClean="0"/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4995787" y="1484189"/>
            <a:ext cx="18288" cy="5394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14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981500" y="1985551"/>
            <a:ext cx="4321082" cy="3119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Opt- In: </a:t>
            </a:r>
            <a:r>
              <a:rPr lang="en-US" sz="1600" dirty="0" smtClean="0">
                <a:solidFill>
                  <a:schemeClr val="tx1"/>
                </a:solidFill>
              </a:rPr>
              <a:t>Send </a:t>
            </a:r>
            <a:r>
              <a:rPr lang="en-US" sz="1600" dirty="0">
                <a:solidFill>
                  <a:schemeClr val="tx1"/>
                </a:solidFill>
              </a:rPr>
              <a:t>a text to a number or mobile messaging app if you need help.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in-person assistance, provide your ZIP code and get info on the nearest in-person assistance location with hours, languages provided, map, directions, and reminders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For automated answers, simply type your question and the </a:t>
            </a:r>
            <a:r>
              <a:rPr lang="en-US" sz="1600" dirty="0" err="1">
                <a:solidFill>
                  <a:schemeClr val="tx1"/>
                </a:solidFill>
              </a:rPr>
              <a:t>chatbot</a:t>
            </a:r>
            <a:r>
              <a:rPr lang="en-US" sz="1600" dirty="0">
                <a:solidFill>
                  <a:schemeClr val="tx1"/>
                </a:solidFill>
              </a:rPr>
              <a:t> will automatically answer routine questions, 24/7. Answers (when possible) will be linked to official Census FAQs and instructions.</a:t>
            </a:r>
          </a:p>
        </p:txBody>
      </p:sp>
      <p:sp>
        <p:nvSpPr>
          <p:cNvPr id="3" name="Oval 2"/>
          <p:cNvSpPr/>
          <p:nvPr/>
        </p:nvSpPr>
        <p:spPr>
          <a:xfrm>
            <a:off x="4817260" y="1968776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7260" y="2760881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17260" y="4033003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2714" y="558800"/>
            <a:ext cx="8143286" cy="100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4668758" y="515807"/>
            <a:ext cx="4935767" cy="10770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 Desk</a:t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accent6"/>
                </a:solidFill>
              </a:rPr>
              <a:t>How </a:t>
            </a:r>
            <a:r>
              <a:rPr lang="en-US" sz="2800" dirty="0">
                <a:solidFill>
                  <a:schemeClr val="accent6"/>
                </a:solidFill>
              </a:rPr>
              <a:t>It 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96" y="426095"/>
            <a:ext cx="3582388" cy="7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6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379564"/>
            <a:ext cx="9906001" cy="87989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15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41464" y="415801"/>
            <a:ext cx="5633879" cy="64956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How We Build This</a:t>
            </a:r>
            <a:endParaRPr lang="en-US" sz="1625" dirty="0">
              <a:solidFill>
                <a:schemeClr val="tx1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14476" y="1405783"/>
            <a:ext cx="5954069" cy="48467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600" b="1" dirty="0" smtClean="0">
                <a:solidFill>
                  <a:srgbClr val="333333"/>
                </a:solidFill>
              </a:rPr>
              <a:t>Build comprehensive </a:t>
            </a:r>
            <a:r>
              <a:rPr lang="en-US" sz="1600" b="1" dirty="0">
                <a:solidFill>
                  <a:srgbClr val="333333"/>
                </a:solidFill>
              </a:rPr>
              <a:t>data set of </a:t>
            </a:r>
            <a:r>
              <a:rPr lang="en-US" sz="1600" b="1" dirty="0" smtClean="0">
                <a:solidFill>
                  <a:srgbClr val="333333"/>
                </a:solidFill>
              </a:rPr>
              <a:t>Census </a:t>
            </a:r>
            <a:r>
              <a:rPr lang="en-US" sz="1600" b="1" dirty="0">
                <a:solidFill>
                  <a:srgbClr val="333333"/>
                </a:solidFill>
              </a:rPr>
              <a:t>questions and answers: </a:t>
            </a:r>
            <a:endParaRPr lang="en-US" sz="1600" dirty="0"/>
          </a:p>
          <a:p>
            <a:pPr marL="457200">
              <a:spcBef>
                <a:spcPts val="600"/>
              </a:spcBef>
            </a:pPr>
            <a:r>
              <a:rPr lang="en-US" sz="1400" dirty="0"/>
              <a:t>Crowdsource questions about the census from a large panel of 10,0000+ participants, especially hard-to-count demographics: low-income people, immigrants, minorities, parents with young children, and seniors. This phase will maximize for diversity of question topics so that our training set is comprehensive.</a:t>
            </a:r>
          </a:p>
          <a:p>
            <a:pPr marL="457200">
              <a:spcBef>
                <a:spcPts val="600"/>
              </a:spcBef>
            </a:pPr>
            <a:r>
              <a:rPr lang="en-US" sz="1400" dirty="0"/>
              <a:t>Match the questions to appropriate answers sourced from census experts.</a:t>
            </a:r>
          </a:p>
          <a:p>
            <a:pPr marL="457200">
              <a:spcBef>
                <a:spcPts val="600"/>
              </a:spcBef>
            </a:pPr>
            <a:r>
              <a:rPr lang="en-US" sz="1400" dirty="0" smtClean="0"/>
              <a:t>Crowdsource linguistic variations of asking the same question so train our algorithm. For example, the question “How do I get a paper Census form?” could also be asked as “Can I take this on paper?”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333333"/>
                </a:solidFill>
              </a:rPr>
              <a:t>Train AI algorithm using this training set of </a:t>
            </a:r>
            <a:r>
              <a:rPr lang="en-US" sz="1600" b="1" dirty="0" smtClean="0">
                <a:solidFill>
                  <a:srgbClr val="333333"/>
                </a:solidFill>
              </a:rPr>
              <a:t>data</a:t>
            </a:r>
            <a:endParaRPr lang="en-US" sz="1600" dirty="0" smtClean="0"/>
          </a:p>
          <a:p>
            <a:pPr marL="457200">
              <a:spcBef>
                <a:spcPts val="600"/>
              </a:spcBef>
            </a:pPr>
            <a:r>
              <a:rPr lang="en-US" sz="1400" dirty="0"/>
              <a:t>Using Google AI to train a </a:t>
            </a:r>
            <a:r>
              <a:rPr lang="en-US" sz="1400" dirty="0" err="1"/>
              <a:t>chatbot</a:t>
            </a:r>
            <a:r>
              <a:rPr lang="en-US" sz="1400" dirty="0"/>
              <a:t> to answer questions in 8 languages.  </a:t>
            </a:r>
          </a:p>
          <a:p>
            <a:pPr marL="457200">
              <a:spcBef>
                <a:spcPts val="600"/>
              </a:spcBef>
            </a:pPr>
            <a:r>
              <a:rPr lang="en-US" sz="1400" dirty="0" smtClean="0"/>
              <a:t>Maintain </a:t>
            </a:r>
            <a:r>
              <a:rPr lang="en-US" sz="1400" dirty="0"/>
              <a:t>and refresh the model. </a:t>
            </a:r>
            <a:endParaRPr lang="en-US" sz="1400" dirty="0" smtClean="0"/>
          </a:p>
          <a:p>
            <a:pPr marL="45720" indent="0">
              <a:spcBef>
                <a:spcPts val="1200"/>
              </a:spcBef>
              <a:buNone/>
            </a:pPr>
            <a:r>
              <a:rPr lang="en-US" sz="1600" b="1" dirty="0"/>
              <a:t>Beta launch with 500+ beta </a:t>
            </a:r>
            <a:r>
              <a:rPr lang="en-US" sz="1600" b="1" dirty="0" smtClean="0"/>
              <a:t>users</a:t>
            </a:r>
            <a:r>
              <a:rPr lang="en-US" sz="1600" b="1" dirty="0" smtClean="0">
                <a:solidFill>
                  <a:srgbClr val="333333"/>
                </a:solidFill>
              </a:rPr>
              <a:t> </a:t>
            </a:r>
            <a:endParaRPr lang="en-US" sz="1600" dirty="0"/>
          </a:p>
          <a:p>
            <a:pPr marL="457200">
              <a:spcBef>
                <a:spcPts val="600"/>
              </a:spcBef>
            </a:pPr>
            <a:r>
              <a:rPr lang="en-US" sz="1400" dirty="0"/>
              <a:t>Monitoring &amp; evaluation.  Make refinements and adjustments as </a:t>
            </a:r>
            <a:r>
              <a:rPr lang="en-US" sz="1400" dirty="0" smtClean="0"/>
              <a:t>necessary  </a:t>
            </a:r>
          </a:p>
          <a:p>
            <a:pPr marL="320040" indent="0">
              <a:buNone/>
            </a:pP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312799" y="1424383"/>
            <a:ext cx="293307" cy="293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3312799" y="4188672"/>
            <a:ext cx="293307" cy="293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3320786" y="5374717"/>
            <a:ext cx="293307" cy="2933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4" name="Picture 3" descr="help desk - census outreach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6" r="24104"/>
          <a:stretch/>
        </p:blipFill>
        <p:spPr>
          <a:xfrm>
            <a:off x="-183042" y="-10160"/>
            <a:ext cx="3352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Google Shape;78;p8"/>
          <p:cNvSpPr txBox="1">
            <a:spLocks noGrp="1"/>
          </p:cNvSpPr>
          <p:nvPr>
            <p:ph type="title"/>
          </p:nvPr>
        </p:nvSpPr>
        <p:spPr>
          <a:xfrm>
            <a:off x="681039" y="617592"/>
            <a:ext cx="8543925" cy="163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7800" b="0" i="0" u="none" strike="noStrike" cap="none">
                <a:solidFill>
                  <a:schemeClr val="tx2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" y="2316480"/>
            <a:ext cx="9906000" cy="937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200"/>
              </a:spcBef>
              <a:buClr>
                <a:srgbClr val="F7931E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rgbClr val="555555"/>
                </a:solidFill>
                <a:ea typeface="Avenir"/>
                <a:cs typeface="Avenir"/>
                <a:sym typeface="Avenir"/>
              </a:rPr>
              <a:t>Learn More About Census Tools and Technical Assistance for Your Grantees:</a:t>
            </a:r>
            <a:r>
              <a:rPr lang="en-US" sz="1950" dirty="0" smtClean="0">
                <a:solidFill>
                  <a:srgbClr val="555555"/>
                </a:solidFill>
                <a:ea typeface="Avenir"/>
                <a:cs typeface="Avenir"/>
                <a:sym typeface="Avenir"/>
              </a:rPr>
              <a:t> </a:t>
            </a:r>
            <a:r>
              <a:rPr lang="en-US" sz="2400" u="none" dirty="0" smtClean="0">
                <a:solidFill>
                  <a:srgbClr val="289F9B"/>
                </a:solidFill>
                <a:ea typeface="Avenir"/>
                <a:cs typeface="Avenir"/>
                <a:sym typeface="Avenir"/>
              </a:rPr>
              <a:t>www.censusoutreach.org</a:t>
            </a:r>
            <a:endParaRPr lang="en-US" sz="2400" u="none" dirty="0">
              <a:solidFill>
                <a:srgbClr val="F7931E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640" y="3606800"/>
            <a:ext cx="47447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5555"/>
                </a:solidFill>
              </a:rPr>
              <a:t>Contact Us: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555555"/>
                </a:solidFill>
              </a:rPr>
              <a:t>perlani@communityconnectlabs.com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" y="5019040"/>
            <a:ext cx="990600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dirty="0" smtClean="0">
                <a:solidFill>
                  <a:schemeClr val="accent6"/>
                </a:solidFill>
              </a:rPr>
              <a:t>@</a:t>
            </a:r>
            <a:r>
              <a:rPr lang="en-US" dirty="0" err="1" smtClean="0">
                <a:solidFill>
                  <a:schemeClr val="accent6"/>
                </a:solidFill>
              </a:rPr>
              <a:t>textCCL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en-US" dirty="0" smtClean="0">
                <a:solidFill>
                  <a:schemeClr val="accent6"/>
                </a:solidFill>
              </a:rPr>
              <a:t>@</a:t>
            </a:r>
            <a:r>
              <a:rPr lang="en-US" dirty="0" err="1" smtClean="0">
                <a:solidFill>
                  <a:schemeClr val="accent6"/>
                </a:solidFill>
              </a:rPr>
              <a:t>communityconnectlabs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" name="Picture 14" descr="twitter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40" y="5072645"/>
            <a:ext cx="345440" cy="284268"/>
          </a:xfrm>
          <a:prstGeom prst="rect">
            <a:avLst/>
          </a:prstGeom>
        </p:spPr>
      </p:pic>
      <p:pic>
        <p:nvPicPr>
          <p:cNvPr id="17" name="Picture 16" descr="facebook-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364480"/>
            <a:ext cx="345440" cy="345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63296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dirty="0" smtClean="0">
                <a:solidFill>
                  <a:schemeClr val="accent6"/>
                </a:solidFill>
              </a:rPr>
              <a:t>Follow Us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67972" y="6356358"/>
            <a:ext cx="3343275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Census Outreach Solutions</a:t>
            </a:r>
          </a:p>
        </p:txBody>
      </p:sp>
    </p:spTree>
    <p:extLst>
      <p:ext uri="{BB962C8B-B14F-4D97-AF65-F5344CB8AC3E}">
        <p14:creationId xmlns:p14="http://schemas.microsoft.com/office/powerpoint/2010/main" val="263094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379563"/>
            <a:ext cx="9906001" cy="120203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2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46041"/>
            <a:ext cx="9906000" cy="1165794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smtClean="0"/>
              <a:t>About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Google Shape;792;p100"/>
          <p:cNvSpPr txBox="1">
            <a:spLocks/>
          </p:cNvSpPr>
          <p:nvPr/>
        </p:nvSpPr>
        <p:spPr>
          <a:xfrm>
            <a:off x="574047" y="1757043"/>
            <a:ext cx="8730823" cy="30163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ctr" defTabSz="7430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4875" b="0" i="0" u="none" strike="noStrike" kern="1200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We </a:t>
            </a:r>
            <a:r>
              <a:rPr lang="en-US" sz="2400" dirty="0" smtClean="0">
                <a:solidFill>
                  <a:schemeClr val="accent6"/>
                </a:solidFill>
              </a:rPr>
              <a:t>help government </a:t>
            </a:r>
            <a:r>
              <a:rPr lang="en-US" sz="2400" dirty="0">
                <a:solidFill>
                  <a:schemeClr val="accent6"/>
                </a:solidFill>
              </a:rPr>
              <a:t>and service providers to use mobile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messaging to connect with low-income </a:t>
            </a:r>
            <a:r>
              <a:rPr lang="en-US" sz="2400" dirty="0" smtClean="0">
                <a:solidFill>
                  <a:schemeClr val="accent6"/>
                </a:solidFill>
              </a:rPr>
              <a:t>communities</a:t>
            </a:r>
          </a:p>
          <a:p>
            <a:pPr>
              <a:buClr>
                <a:schemeClr val="accent1"/>
              </a:buClr>
              <a:buSzPts val="4000"/>
            </a:pPr>
            <a:endParaRPr lang="en-US" sz="3200" b="1" dirty="0" smtClean="0">
              <a:solidFill>
                <a:schemeClr val="accent3"/>
              </a:solidFill>
              <a:latin typeface="+mj-lt"/>
              <a:ea typeface="Avenir"/>
              <a:cs typeface="Avenir"/>
            </a:endParaRPr>
          </a:p>
          <a:p>
            <a:pPr>
              <a:buClr>
                <a:schemeClr val="accent1"/>
              </a:buClr>
              <a:buSzPts val="4000"/>
            </a:pPr>
            <a:r>
              <a:rPr lang="en-US" sz="2400" b="1" dirty="0" smtClean="0">
                <a:solidFill>
                  <a:schemeClr val="accent3"/>
                </a:solidFill>
                <a:latin typeface="+mj-lt"/>
                <a:ea typeface="Avenir"/>
                <a:cs typeface="Avenir"/>
              </a:rPr>
              <a:t>Our Partners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7" name="Picture 6" descr="Screen Shot 2019-02-13 at 12.59.34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493" y="3405240"/>
            <a:ext cx="6839014" cy="29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452707"/>
            <a:ext cx="9906001" cy="8101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81039" y="185734"/>
            <a:ext cx="854392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Technical Assistance</a:t>
            </a:r>
            <a:endParaRPr lang="en-US" sz="3200" dirty="0"/>
          </a:p>
        </p:txBody>
      </p:sp>
      <p:sp>
        <p:nvSpPr>
          <p:cNvPr id="39" name="Text Placeholder 15"/>
          <p:cNvSpPr>
            <a:spLocks noGrp="1"/>
          </p:cNvSpPr>
          <p:nvPr>
            <p:ph type="body" idx="1"/>
          </p:nvPr>
        </p:nvSpPr>
        <p:spPr>
          <a:xfrm>
            <a:off x="838201" y="1690688"/>
            <a:ext cx="8064260" cy="4486275"/>
          </a:xfrm>
        </p:spPr>
        <p:txBody>
          <a:bodyPr>
            <a:normAutofit/>
          </a:bodyPr>
          <a:lstStyle/>
          <a:p>
            <a:pPr marL="41280" indent="0">
              <a:spcAft>
                <a:spcPts val="1800"/>
              </a:spcAft>
              <a:buNone/>
            </a:pPr>
            <a:r>
              <a:rPr lang="en-US" sz="1600" dirty="0" smtClean="0"/>
              <a:t>Last </a:t>
            </a:r>
            <a:r>
              <a:rPr lang="en-US" sz="1600" dirty="0"/>
              <a:t>year, we built the Local Update of Census Address community canvassing tool, a sophisticated 2-way messaging software, that allowed nine municipalities across the US to add over 1.3% of their housing stock to the Census’ Master Address </a:t>
            </a:r>
            <a:r>
              <a:rPr lang="en-US" sz="1600" dirty="0" smtClean="0"/>
              <a:t>File.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Worked </a:t>
            </a:r>
            <a:r>
              <a:rPr lang="en-US" sz="1600" dirty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with 40+ grassroots organizations serving hard-to-count communities, 6 California local </a:t>
            </a:r>
            <a:r>
              <a:rPr lang="en-US" sz="1600" dirty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governments </a:t>
            </a:r>
            <a:endParaRPr lang="en-US" sz="1600" dirty="0" smtClean="0">
              <a:solidFill>
                <a:schemeClr val="tx1"/>
              </a:solidFill>
              <a:latin typeface="Avenir Light" panose="020B0402020203020204" pitchFamily="34" charset="0"/>
              <a:ea typeface="Avenir Light" panose="020B0402020203020204" pitchFamily="34" charset="0"/>
              <a:cs typeface="Avenir Light" panose="020B0402020203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1600" dirty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Results evaluated by 3rd parties, governments and published in academic journals</a:t>
            </a:r>
            <a:r>
              <a:rPr lang="en-US" sz="1600" dirty="0" smtClean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What we bring: Program </a:t>
            </a:r>
            <a:r>
              <a:rPr lang="en-US" sz="1600" dirty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managers with expertise on </a:t>
            </a:r>
            <a:r>
              <a:rPr lang="en-US" sz="1600" dirty="0" smtClean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census, engineers, relationships at </a:t>
            </a:r>
            <a:r>
              <a:rPr lang="en-US" sz="1600" dirty="0">
                <a:solidFill>
                  <a:schemeClr val="tx1"/>
                </a:solidFill>
                <a:latin typeface="Avenir Light" panose="020B0402020203020204" pitchFamily="34" charset="0"/>
                <a:ea typeface="Avenir Light" panose="020B0402020203020204" pitchFamily="34" charset="0"/>
                <a:cs typeface="Avenir Light" panose="020B0402020203020204" pitchFamily="34" charset="0"/>
              </a:rPr>
              <a:t>the US Census Bureau </a:t>
            </a:r>
          </a:p>
          <a:p>
            <a:pPr lvl="1">
              <a:spcAft>
                <a:spcPts val="1800"/>
              </a:spcAft>
            </a:pPr>
            <a:endParaRPr lang="en-US" sz="1600" dirty="0">
              <a:solidFill>
                <a:schemeClr val="tx1"/>
              </a:solidFill>
              <a:latin typeface="Avenir Light" panose="020B0402020203020204" pitchFamily="34" charset="0"/>
              <a:ea typeface="Avenir Light" panose="020B0402020203020204" pitchFamily="34" charset="0"/>
              <a:cs typeface="Avenir Light" panose="020B0402020203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1600" dirty="0">
              <a:solidFill>
                <a:schemeClr val="tx1"/>
              </a:solidFill>
              <a:latin typeface="Avenir Light" panose="020B0402020203020204" pitchFamily="34" charset="0"/>
              <a:ea typeface="Avenir Light" panose="020B0402020203020204" pitchFamily="34" charset="0"/>
              <a:cs typeface="Avenir Light" panose="020B0402020203020204" pitchFamily="34" charset="0"/>
            </a:endParaRPr>
          </a:p>
          <a:p>
            <a:pPr>
              <a:spcAft>
                <a:spcPts val="1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6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379563"/>
            <a:ext cx="9906001" cy="120203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4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8998" y="415801"/>
            <a:ext cx="5633879" cy="11657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Canvassing </a:t>
            </a:r>
            <a:r>
              <a:rPr lang="en-US" sz="2925" dirty="0" smtClean="0"/>
              <a:t/>
            </a:r>
            <a:br>
              <a:rPr lang="en-US" sz="2925" dirty="0" smtClean="0"/>
            </a:br>
            <a:r>
              <a:rPr lang="en-US" sz="1600" dirty="0">
                <a:solidFill>
                  <a:schemeClr val="tx1"/>
                </a:solidFill>
              </a:rPr>
              <a:t>Track and Improve Canvassing Efforts in Real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38232" y="1697328"/>
            <a:ext cx="4467885" cy="4157701"/>
          </a:xfrm>
        </p:spPr>
        <p:txBody>
          <a:bodyPr>
            <a:noAutofit/>
          </a:bodyPr>
          <a:lstStyle/>
          <a:p>
            <a:pPr marL="37152" indent="0">
              <a:buNone/>
            </a:pPr>
            <a:r>
              <a:rPr lang="en-US" sz="1800" b="1" dirty="0">
                <a:latin typeface="Avenir Book"/>
                <a:cs typeface="Avenir Book"/>
              </a:rPr>
              <a:t>Problem</a:t>
            </a:r>
          </a:p>
          <a:p>
            <a:pPr marL="37152" indent="0">
              <a:spcBef>
                <a:spcPts val="1200"/>
              </a:spcBef>
              <a:buNone/>
            </a:pPr>
            <a:r>
              <a:rPr lang="en-US" sz="1600" dirty="0"/>
              <a:t>CBOs and local governments need accurate data to coordinate canvassing </a:t>
            </a:r>
            <a:r>
              <a:rPr lang="en-US" sz="1600" dirty="0" smtClean="0"/>
              <a:t>efforts</a:t>
            </a:r>
          </a:p>
          <a:p>
            <a:pPr marL="274320">
              <a:spcBef>
                <a:spcPts val="1200"/>
              </a:spcBef>
            </a:pPr>
            <a:r>
              <a:rPr lang="en-US" sz="1600" dirty="0" smtClean="0"/>
              <a:t>Most </a:t>
            </a:r>
            <a:r>
              <a:rPr lang="en-US" sz="1600" dirty="0"/>
              <a:t>canvassing apps are English-</a:t>
            </a:r>
            <a:r>
              <a:rPr lang="en-US" sz="1600" dirty="0" smtClean="0"/>
              <a:t>only, </a:t>
            </a:r>
            <a:r>
              <a:rPr lang="en-US" sz="1600" dirty="0"/>
              <a:t>require canvassers to download apps, and are incompatible with older phones that staff and volunteers in hard-to-count communities 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303434" y="365760"/>
            <a:ext cx="4337723" cy="63906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01650" ty="0" sx="94000" sy="94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5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819788" y="1552124"/>
            <a:ext cx="6664140" cy="52662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152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</a:rPr>
              <a:t>Solution</a:t>
            </a:r>
            <a:endParaRPr lang="en-US" sz="1788" b="1" dirty="0">
              <a:latin typeface="Avenir Book"/>
              <a:cs typeface="Avenir Book"/>
            </a:endParaRPr>
          </a:p>
          <a:p>
            <a:pPr marL="3715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Canvassers can easily record their activities and administrators can track real-time canvassing </a:t>
            </a:r>
            <a:r>
              <a:rPr lang="en-US" sz="1600" dirty="0" smtClean="0">
                <a:solidFill>
                  <a:schemeClr val="tx1"/>
                </a:solidFill>
              </a:rPr>
              <a:t>progress</a:t>
            </a:r>
          </a:p>
          <a:p>
            <a:pPr marL="37152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b="1" dirty="0" smtClean="0">
                <a:latin typeface="Avenir Book"/>
                <a:cs typeface="Avenir Book"/>
              </a:rPr>
              <a:t>Benefits</a:t>
            </a:r>
            <a:endParaRPr lang="en-US" sz="1300" dirty="0" smtClean="0">
              <a:latin typeface="Avenir Book"/>
              <a:cs typeface="Avenir Book"/>
            </a:endParaRP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Coordination</a:t>
            </a:r>
            <a:r>
              <a:rPr lang="en-US" sz="1600" dirty="0">
                <a:solidFill>
                  <a:srgbClr val="333333"/>
                </a:solidFill>
              </a:rPr>
              <a:t>: Provides real-time data on areas being canvassed and who is canvassing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Reporting: </a:t>
            </a:r>
            <a:r>
              <a:rPr lang="en-US" sz="1600" dirty="0">
                <a:solidFill>
                  <a:srgbClr val="333333"/>
                </a:solidFill>
              </a:rPr>
              <a:t>Provides data that can be segmented by area, nonprofit, dates, etc.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Easy to use: </a:t>
            </a:r>
            <a:r>
              <a:rPr lang="en-US" sz="1600" dirty="0">
                <a:solidFill>
                  <a:srgbClr val="333333"/>
                </a:solidFill>
              </a:rPr>
              <a:t>No need for canvassers to download an app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Accessible: </a:t>
            </a:r>
            <a:r>
              <a:rPr lang="en-US" sz="1600" dirty="0">
                <a:solidFill>
                  <a:srgbClr val="333333"/>
                </a:solidFill>
              </a:rPr>
              <a:t>Available in multiple languages for Spanish-, Vietnamese-, Chinese-speaking canvassers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33333"/>
                </a:solidFill>
              </a:rPr>
              <a:t>Sends outcome data directly to </a:t>
            </a:r>
            <a:r>
              <a:rPr lang="en-US" sz="1600" dirty="0" err="1">
                <a:solidFill>
                  <a:srgbClr val="333333"/>
                </a:solidFill>
              </a:rPr>
              <a:t>SwORD</a:t>
            </a:r>
            <a:r>
              <a:rPr lang="en-US" sz="1600" dirty="0">
                <a:solidFill>
                  <a:srgbClr val="333333"/>
                </a:solidFill>
              </a:rPr>
              <a:t> for reporting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8" y="1474352"/>
            <a:ext cx="547545" cy="54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7" y="2715177"/>
            <a:ext cx="556865" cy="556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99675"/>
            <a:ext cx="9906001" cy="111821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56688" y="235913"/>
            <a:ext cx="5633879" cy="11657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Canvassing Optimizer</a:t>
            </a:r>
            <a:r>
              <a:rPr lang="en-US" sz="2925" dirty="0" smtClean="0"/>
              <a:t/>
            </a:r>
            <a:br>
              <a:rPr lang="en-US" sz="2925" dirty="0" smtClean="0"/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6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4995787" y="1484189"/>
            <a:ext cx="18288" cy="5394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2714" y="779490"/>
            <a:ext cx="8143286" cy="95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6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981500" y="2148111"/>
            <a:ext cx="4321082" cy="3119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Canvassers mark households that they visited on their mobile phone.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Canvassers add info such as not home; left info; self-reported completed Census.</a:t>
            </a:r>
          </a:p>
          <a:p>
            <a:pPr marL="260058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Data visualizations will enable administrators to see when and where doors were knocked and by which organizations and generate reports.</a:t>
            </a:r>
          </a:p>
        </p:txBody>
      </p:sp>
      <p:sp>
        <p:nvSpPr>
          <p:cNvPr id="3" name="Oval 2"/>
          <p:cNvSpPr/>
          <p:nvPr/>
        </p:nvSpPr>
        <p:spPr>
          <a:xfrm>
            <a:off x="4817260" y="2187245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17260" y="2987467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17260" y="3815062"/>
            <a:ext cx="366339" cy="3663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36" y="690255"/>
            <a:ext cx="3582387" cy="7368142"/>
          </a:xfrm>
          <a:prstGeom prst="rect">
            <a:avLst/>
          </a:prstGeom>
        </p:spPr>
      </p:pic>
      <p:sp>
        <p:nvSpPr>
          <p:cNvPr id="16" name="Title 11"/>
          <p:cNvSpPr txBox="1">
            <a:spLocks/>
          </p:cNvSpPr>
          <p:nvPr/>
        </p:nvSpPr>
        <p:spPr>
          <a:xfrm>
            <a:off x="4668758" y="719007"/>
            <a:ext cx="4935767" cy="10770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rmAutofit/>
          </a:bodyPr>
          <a:lstStyle>
            <a:lvl1pPr marR="0" lvl="0" algn="l" defTabSz="7430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sz="3250" b="0" i="0" u="none" strike="noStrike" kern="1200" cap="none">
                <a:solidFill>
                  <a:schemeClr val="tx2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r>
              <a:rPr lang="en-US" sz="3200" dirty="0" smtClean="0"/>
              <a:t>Canvassing Optimizer</a:t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accent6"/>
                </a:solidFill>
              </a:rPr>
              <a:t>How It Works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93301"/>
            <a:ext cx="9906001" cy="134245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7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8998" y="315354"/>
            <a:ext cx="5633879" cy="12232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Re-contact &amp; Follow-up</a:t>
            </a:r>
            <a:r>
              <a:rPr lang="en-US" sz="2925" dirty="0" smtClean="0"/>
              <a:t/>
            </a:r>
            <a:br>
              <a:rPr lang="en-US" sz="2925" dirty="0" smtClean="0"/>
            </a:br>
            <a:r>
              <a:rPr lang="en-US" sz="1600" dirty="0">
                <a:solidFill>
                  <a:schemeClr val="tx1"/>
                </a:solidFill>
              </a:rPr>
              <a:t>Automate Follow-Ups to Motivate and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Activate Hard</a:t>
            </a:r>
            <a:r>
              <a:rPr lang="en-US" sz="1600" dirty="0">
                <a:solidFill>
                  <a:schemeClr val="tx1"/>
                </a:solidFill>
              </a:rPr>
              <a:t>-to-Count Individuals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92583" y="1932901"/>
            <a:ext cx="4952001" cy="4312396"/>
          </a:xfrm>
        </p:spPr>
        <p:txBody>
          <a:bodyPr>
            <a:noAutofit/>
          </a:bodyPr>
          <a:lstStyle/>
          <a:p>
            <a:pPr marL="37152" indent="0">
              <a:buNone/>
            </a:pPr>
            <a:r>
              <a:rPr lang="en-US" sz="1600" b="1" dirty="0">
                <a:latin typeface="Avenir Book"/>
                <a:cs typeface="Avenir Book"/>
              </a:rPr>
              <a:t>Problem</a:t>
            </a:r>
          </a:p>
          <a:p>
            <a:pPr marL="37152" indent="0">
              <a:spcBef>
                <a:spcPts val="1200"/>
              </a:spcBef>
              <a:buNone/>
            </a:pPr>
            <a:r>
              <a:rPr lang="en-US" sz="1400" dirty="0"/>
              <a:t>Hard-to-count communities need several follow-ups, encouragement, and reminders to motivate them to participate in the c</a:t>
            </a:r>
            <a:r>
              <a:rPr lang="en-US" sz="1400" dirty="0" smtClean="0"/>
              <a:t>ensus</a:t>
            </a:r>
          </a:p>
          <a:p>
            <a:pPr marL="274320">
              <a:spcBef>
                <a:spcPts val="1200"/>
              </a:spcBef>
            </a:pPr>
            <a:r>
              <a:rPr lang="en-US" sz="1400" dirty="0" smtClean="0"/>
              <a:t>In-person follow-ups are labor intensive</a:t>
            </a:r>
          </a:p>
          <a:p>
            <a:pPr marL="274320">
              <a:spcBef>
                <a:spcPts val="1200"/>
              </a:spcBef>
            </a:pPr>
            <a:r>
              <a:rPr lang="en-US" sz="1400" dirty="0" smtClean="0"/>
              <a:t>Volunteers and canvassers will be in high demand in 2020.  </a:t>
            </a:r>
            <a:endParaRPr lang="en-US" sz="1400" dirty="0"/>
          </a:p>
          <a:p>
            <a:pPr marL="274320">
              <a:spcBef>
                <a:spcPts val="1200"/>
              </a:spcBef>
            </a:pPr>
            <a:r>
              <a:rPr lang="en-US" sz="1400" dirty="0" smtClean="0"/>
              <a:t>Follow-up content and timing needs to be aligned with the complex census timeline</a:t>
            </a:r>
            <a:endParaRPr lang="en-US" sz="1400" dirty="0"/>
          </a:p>
        </p:txBody>
      </p:sp>
      <p:pic>
        <p:nvPicPr>
          <p:cNvPr id="4" name="Picture 3" descr="Community-motivator-census-outrea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r="28573"/>
          <a:stretch/>
        </p:blipFill>
        <p:spPr>
          <a:xfrm>
            <a:off x="-1" y="-5121"/>
            <a:ext cx="4023361" cy="6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66683"/>
            <a:ext cx="5699760" cy="171339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793" name="Google Shape;793;p100"/>
          <p:cNvSpPr txBox="1">
            <a:spLocks noGrp="1"/>
          </p:cNvSpPr>
          <p:nvPr>
            <p:ph type="sldNum" idx="12"/>
          </p:nvPr>
        </p:nvSpPr>
        <p:spPr>
          <a:xfrm>
            <a:off x="9224963" y="6356351"/>
            <a:ext cx="385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8</a:t>
            </a:fld>
            <a:endParaRPr sz="1200" b="0" i="0" u="none" strike="noStrike" cap="none">
              <a:solidFill>
                <a:schemeClr val="accent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792;p100"/>
          <p:cNvSpPr txBox="1">
            <a:spLocks/>
          </p:cNvSpPr>
          <p:nvPr/>
        </p:nvSpPr>
        <p:spPr>
          <a:xfrm>
            <a:off x="574047" y="955040"/>
            <a:ext cx="4800593" cy="40012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ctr" defTabSz="7430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venir"/>
              <a:buNone/>
              <a:defRPr sz="4875" b="0" i="0" u="none" strike="noStrike" kern="1200" cap="none">
                <a:solidFill>
                  <a:schemeClr val="tx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63"/>
            </a:lvl9pPr>
          </a:lstStyle>
          <a:p>
            <a:pPr algn="l"/>
            <a:r>
              <a:rPr lang="en-US" sz="2400" dirty="0">
                <a:solidFill>
                  <a:schemeClr val="accent6"/>
                </a:solidFill>
              </a:rPr>
              <a:t>New Census Study Results: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l"/>
            <a:endParaRPr lang="en-US" sz="2400" dirty="0" smtClean="0">
              <a:solidFill>
                <a:schemeClr val="accent3"/>
              </a:solidFill>
            </a:endParaRPr>
          </a:p>
          <a:p>
            <a:pPr algn="l"/>
            <a:r>
              <a:rPr lang="en-US" sz="3200" dirty="0" smtClean="0">
                <a:solidFill>
                  <a:schemeClr val="accent3"/>
                </a:solidFill>
              </a:rPr>
              <a:t>Text </a:t>
            </a:r>
            <a:r>
              <a:rPr lang="en-US" sz="3200" dirty="0">
                <a:solidFill>
                  <a:schemeClr val="accent3"/>
                </a:solidFill>
              </a:rPr>
              <a:t>Messages </a:t>
            </a:r>
            <a:r>
              <a:rPr lang="en-US" sz="3200" dirty="0">
                <a:solidFill>
                  <a:schemeClr val="accent6"/>
                </a:solidFill>
              </a:rPr>
              <a:t>Are </a:t>
            </a:r>
            <a:r>
              <a:rPr lang="en-US" sz="3200" dirty="0">
                <a:solidFill>
                  <a:schemeClr val="accent3"/>
                </a:solidFill>
              </a:rPr>
              <a:t>#1</a:t>
            </a:r>
            <a:r>
              <a:rPr lang="en-US" sz="3200" dirty="0">
                <a:solidFill>
                  <a:schemeClr val="accent6"/>
                </a:solidFill>
              </a:rPr>
              <a:t> Requested Follow-Up </a:t>
            </a:r>
            <a:r>
              <a:rPr lang="en-US" sz="3200" dirty="0" smtClean="0">
                <a:solidFill>
                  <a:schemeClr val="accent6"/>
                </a:solidFill>
              </a:rPr>
              <a:t>Method</a:t>
            </a:r>
            <a:endParaRPr lang="en-US" sz="3200" dirty="0">
              <a:solidFill>
                <a:schemeClr val="accent6"/>
              </a:solidFill>
            </a:endParaRPr>
          </a:p>
          <a:p>
            <a:pPr algn="l"/>
            <a:endParaRPr lang="en-US" sz="2400" dirty="0">
              <a:solidFill>
                <a:schemeClr val="accent6"/>
              </a:solidFill>
            </a:endParaRPr>
          </a:p>
          <a:p>
            <a:pPr algn="l"/>
            <a:r>
              <a:rPr lang="en-US" sz="2400" dirty="0" smtClean="0">
                <a:solidFill>
                  <a:schemeClr val="accent6"/>
                </a:solidFill>
              </a:rPr>
              <a:t>Source: </a:t>
            </a:r>
            <a:r>
              <a:rPr lang="en-US" sz="2400" dirty="0">
                <a:solidFill>
                  <a:schemeClr val="accent6"/>
                </a:solidFill>
              </a:rPr>
              <a:t>2020 Census Barriers, Attitudes and Motivations Study </a:t>
            </a:r>
            <a:r>
              <a:rPr lang="mr-IN" sz="2400" dirty="0" smtClean="0">
                <a:solidFill>
                  <a:schemeClr val="accent6"/>
                </a:solidFill>
              </a:rPr>
              <a:t>–</a:t>
            </a:r>
            <a:r>
              <a:rPr lang="en-US" sz="2400" dirty="0" smtClean="0">
                <a:solidFill>
                  <a:schemeClr val="accent6"/>
                </a:solidFill>
              </a:rPr>
              <a:t> U.S. Census Bureau</a:t>
            </a:r>
            <a:endParaRPr lang="en-US" sz="1600" dirty="0">
              <a:solidFill>
                <a:schemeClr val="accent6"/>
              </a:solidFill>
              <a:latin typeface="+mj-lt"/>
              <a:ea typeface="Avenir"/>
              <a:cs typeface="Aveni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856" y="426095"/>
            <a:ext cx="3582388" cy="7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2020 Census Outreach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26737-E02E-49FD-BB1F-16F641DC5E53}" type="slidenum">
              <a:rPr lang="en-US" smtClean="0">
                <a:solidFill>
                  <a:srgbClr val="555555"/>
                </a:solidFill>
              </a:rPr>
              <a:pPr/>
              <a:t>9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819787" y="1544137"/>
            <a:ext cx="7349403" cy="52662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152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</a:rPr>
              <a:t>Solution</a:t>
            </a:r>
            <a:endParaRPr lang="en-US" sz="1788" b="1" dirty="0">
              <a:latin typeface="Avenir Book"/>
              <a:cs typeface="Avenir Book"/>
            </a:endParaRPr>
          </a:p>
          <a:p>
            <a:pPr marL="3715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Nonprofits can quickly and automatically follow up with contacts multiple times over the course of the </a:t>
            </a:r>
            <a:r>
              <a:rPr lang="en-US" sz="1600" dirty="0" smtClean="0">
                <a:solidFill>
                  <a:schemeClr val="tx1"/>
                </a:solidFill>
              </a:rPr>
              <a:t>census</a:t>
            </a:r>
            <a:r>
              <a:rPr lang="en-US" sz="1600" dirty="0">
                <a:solidFill>
                  <a:schemeClr val="tx1"/>
                </a:solidFill>
              </a:rPr>
              <a:t>. Nonprofits can send automated, follow-up campaign with timed messages from a </a:t>
            </a:r>
            <a:r>
              <a:rPr lang="en-US" sz="1600" dirty="0" smtClean="0">
                <a:solidFill>
                  <a:schemeClr val="tx1"/>
                </a:solidFill>
              </a:rPr>
              <a:t>census </a:t>
            </a:r>
            <a:r>
              <a:rPr lang="en-US" sz="1600" dirty="0">
                <a:solidFill>
                  <a:schemeClr val="tx1"/>
                </a:solidFill>
              </a:rPr>
              <a:t>content </a:t>
            </a:r>
            <a:r>
              <a:rPr lang="en-US" sz="1600" dirty="0" smtClean="0">
                <a:solidFill>
                  <a:schemeClr val="tx1"/>
                </a:solidFill>
              </a:rPr>
              <a:t>library</a:t>
            </a:r>
          </a:p>
          <a:p>
            <a:pPr marL="37152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b="1" dirty="0" smtClean="0">
                <a:latin typeface="Avenir Book"/>
                <a:cs typeface="Avenir Book"/>
              </a:rPr>
              <a:t>Benefits</a:t>
            </a:r>
            <a:endParaRPr lang="en-US" sz="1300" dirty="0" smtClean="0">
              <a:latin typeface="Avenir Book"/>
              <a:cs typeface="Avenir Book"/>
            </a:endParaRP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Easily follow up: </a:t>
            </a:r>
            <a:r>
              <a:rPr lang="en-US" sz="1600" dirty="0">
                <a:solidFill>
                  <a:srgbClr val="333333"/>
                </a:solidFill>
              </a:rPr>
              <a:t>Launch a follow-up campaign with nudges, reminders, and help options to a list of contacts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Simplifies content creation: </a:t>
            </a:r>
            <a:r>
              <a:rPr lang="en-US" sz="1600" dirty="0">
                <a:solidFill>
                  <a:srgbClr val="333333"/>
                </a:solidFill>
              </a:rPr>
              <a:t>Nonprofits can select from library of curated, content templates in multiple languages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3333"/>
                </a:solidFill>
              </a:rPr>
              <a:t>Reporting: </a:t>
            </a:r>
            <a:r>
              <a:rPr lang="en-US" sz="1600" dirty="0">
                <a:solidFill>
                  <a:srgbClr val="333333"/>
                </a:solidFill>
              </a:rPr>
              <a:t>Administrators can get live data such as how many people are receiving follow-up campaigns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33333"/>
                </a:solidFill>
              </a:rPr>
              <a:t>Easily allows people to schedule in-person help or find local events for help</a:t>
            </a:r>
          </a:p>
          <a:p>
            <a:pPr marL="274320" lvl="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33333"/>
                </a:solidFill>
              </a:rPr>
              <a:t>Sends outcome data directly to </a:t>
            </a:r>
            <a:r>
              <a:rPr lang="en-US" sz="1600" dirty="0" err="1">
                <a:solidFill>
                  <a:srgbClr val="333333"/>
                </a:solidFill>
              </a:rPr>
              <a:t>SwORD</a:t>
            </a:r>
            <a:r>
              <a:rPr lang="en-US" sz="1600" dirty="0">
                <a:solidFill>
                  <a:srgbClr val="333333"/>
                </a:solidFill>
              </a:rPr>
              <a:t> for reporting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8" y="1490326"/>
            <a:ext cx="547545" cy="54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27" y="2944253"/>
            <a:ext cx="556865" cy="556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199675"/>
            <a:ext cx="9906001" cy="111022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rgbClr val="FFFFFF"/>
              </a:solidFill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556688" y="235913"/>
            <a:ext cx="5633879" cy="11657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Community Motivator</a:t>
            </a:r>
            <a:r>
              <a:rPr lang="en-US" sz="2925" dirty="0" smtClean="0"/>
              <a:t/>
            </a:r>
            <a:br>
              <a:rPr lang="en-US" sz="2925" dirty="0" smtClean="0"/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1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in Theme">
  <a:themeElements>
    <a:clrScheme name="Main Colors">
      <a:dk1>
        <a:srgbClr val="333333"/>
      </a:dk1>
      <a:lt1>
        <a:srgbClr val="FFFFFF"/>
      </a:lt1>
      <a:dk2>
        <a:srgbClr val="289F9B"/>
      </a:dk2>
      <a:lt2>
        <a:srgbClr val="DFF1F0"/>
      </a:lt2>
      <a:accent1>
        <a:srgbClr val="289F9B"/>
      </a:accent1>
      <a:accent2>
        <a:srgbClr val="333333"/>
      </a:accent2>
      <a:accent3>
        <a:srgbClr val="F7931E"/>
      </a:accent3>
      <a:accent4>
        <a:srgbClr val="DAEBEA"/>
      </a:accent4>
      <a:accent5>
        <a:srgbClr val="F6EEE2"/>
      </a:accent5>
      <a:accent6>
        <a:srgbClr val="555555"/>
      </a:accent6>
      <a:hlink>
        <a:srgbClr val="289F9B"/>
      </a:hlink>
      <a:folHlink>
        <a:srgbClr val="289F9B"/>
      </a:folHlink>
    </a:clrScheme>
    <a:fontScheme name="Main Fonts">
      <a:majorFont>
        <a:latin typeface="Avenir Book"/>
        <a:ea typeface=""/>
        <a:cs typeface=""/>
      </a:majorFont>
      <a:minorFont>
        <a:latin typeface="Aveni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in Theme">
  <a:themeElements>
    <a:clrScheme name="Main Colors">
      <a:dk1>
        <a:srgbClr val="333333"/>
      </a:dk1>
      <a:lt1>
        <a:srgbClr val="FFFFFF"/>
      </a:lt1>
      <a:dk2>
        <a:srgbClr val="289F9B"/>
      </a:dk2>
      <a:lt2>
        <a:srgbClr val="DAEBEA"/>
      </a:lt2>
      <a:accent1>
        <a:srgbClr val="289F9B"/>
      </a:accent1>
      <a:accent2>
        <a:srgbClr val="333333"/>
      </a:accent2>
      <a:accent3>
        <a:srgbClr val="F7931E"/>
      </a:accent3>
      <a:accent4>
        <a:srgbClr val="DAEBEA"/>
      </a:accent4>
      <a:accent5>
        <a:srgbClr val="F6EEE2"/>
      </a:accent5>
      <a:accent6>
        <a:srgbClr val="555555"/>
      </a:accent6>
      <a:hlink>
        <a:srgbClr val="289F9B"/>
      </a:hlink>
      <a:folHlink>
        <a:srgbClr val="289F9B"/>
      </a:folHlink>
    </a:clrScheme>
    <a:fontScheme name="Main Fonts">
      <a:majorFont>
        <a:latin typeface="Avenir Book"/>
        <a:ea typeface=""/>
        <a:cs typeface=""/>
      </a:majorFont>
      <a:minorFont>
        <a:latin typeface="Aveni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1159</Words>
  <Application>Microsoft Macintosh PowerPoint</Application>
  <PresentationFormat>A4 Paper (210x297 mm)</PresentationFormat>
  <Paragraphs>153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Main Theme</vt:lpstr>
      <vt:lpstr>1_Main Theme</vt:lpstr>
      <vt:lpstr>Solutions to Enhance Community-Based Census Outreach</vt:lpstr>
      <vt:lpstr>About Us</vt:lpstr>
      <vt:lpstr>Our Technical Assistance</vt:lpstr>
      <vt:lpstr>Canvassing  Track and Improve Canvassing Efforts in Real Time</vt:lpstr>
      <vt:lpstr>Canvassing Optimizer </vt:lpstr>
      <vt:lpstr>PowerPoint Presentation</vt:lpstr>
      <vt:lpstr>Re-contact &amp; Follow-up Automate Follow-Ups to Motivate and  Activate Hard-to-Count Individuals</vt:lpstr>
      <vt:lpstr>PowerPoint Presentation</vt:lpstr>
      <vt:lpstr>Community Motivator </vt:lpstr>
      <vt:lpstr>Community Motivator  How It Works</vt:lpstr>
      <vt:lpstr>Help People With Census Questions  Provide Automated or In-Person Help</vt:lpstr>
      <vt:lpstr>Example Outreach Flyer</vt:lpstr>
      <vt:lpstr>Help Desk </vt:lpstr>
      <vt:lpstr>Help Desk How It Works</vt:lpstr>
      <vt:lpstr>How We Build This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Desk Get Automated or In-Person Help</dc:title>
  <dc:creator>lau</dc:creator>
  <cp:lastModifiedBy>GNP</cp:lastModifiedBy>
  <cp:revision>59</cp:revision>
  <dcterms:created xsi:type="dcterms:W3CDTF">2019-01-29T16:49:06Z</dcterms:created>
  <dcterms:modified xsi:type="dcterms:W3CDTF">2019-02-13T21:07:52Z</dcterms:modified>
</cp:coreProperties>
</file>